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74" r:id="rId5"/>
    <p:sldId id="275" r:id="rId6"/>
    <p:sldId id="276" r:id="rId7"/>
    <p:sldId id="259" r:id="rId8"/>
    <p:sldId id="287" r:id="rId9"/>
    <p:sldId id="298" r:id="rId10"/>
    <p:sldId id="299" r:id="rId11"/>
    <p:sldId id="309" r:id="rId12"/>
    <p:sldId id="260" r:id="rId13"/>
    <p:sldId id="282" r:id="rId14"/>
    <p:sldId id="284" r:id="rId15"/>
    <p:sldId id="285" r:id="rId16"/>
    <p:sldId id="261" r:id="rId17"/>
    <p:sldId id="290" r:id="rId18"/>
    <p:sldId id="292" r:id="rId19"/>
    <p:sldId id="293" r:id="rId20"/>
    <p:sldId id="305" r:id="rId21"/>
    <p:sldId id="306" r:id="rId22"/>
    <p:sldId id="307" r:id="rId23"/>
    <p:sldId id="308" r:id="rId24"/>
    <p:sldId id="262" r:id="rId25"/>
    <p:sldId id="288" r:id="rId26"/>
    <p:sldId id="289" r:id="rId27"/>
    <p:sldId id="291" r:id="rId28"/>
    <p:sldId id="294" r:id="rId29"/>
    <p:sldId id="296" r:id="rId30"/>
    <p:sldId id="300" r:id="rId31"/>
    <p:sldId id="301" r:id="rId32"/>
    <p:sldId id="263" r:id="rId33"/>
    <p:sldId id="265" r:id="rId34"/>
    <p:sldId id="266" r:id="rId35"/>
    <p:sldId id="267" r:id="rId36"/>
    <p:sldId id="268" r:id="rId37"/>
    <p:sldId id="269" r:id="rId38"/>
    <p:sldId id="271" r:id="rId39"/>
    <p:sldId id="273" r:id="rId40"/>
    <p:sldId id="272" r:id="rId41"/>
    <p:sldId id="277" r:id="rId42"/>
    <p:sldId id="278" r:id="rId43"/>
    <p:sldId id="279" r:id="rId44"/>
    <p:sldId id="280" r:id="rId45"/>
    <p:sldId id="281" r:id="rId46"/>
    <p:sldId id="283" r:id="rId47"/>
    <p:sldId id="264" r:id="rId48"/>
    <p:sldId id="302" r:id="rId49"/>
    <p:sldId id="304" r:id="rId5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8918C-D1C8-6BF8-9511-FFC8939A0290}" v="47" dt="2025-06-10T07:27:30.200"/>
    <p1510:client id="{2E0812B0-F744-A699-AE87-7333CAEDF528}" v="226" dt="2025-06-10T08:32:01.235"/>
    <p1510:client id="{5EC44A81-2886-5DF7-2695-121870EA5ED2}" v="1" dt="2025-06-09T18:20:45.380"/>
    <p1510:client id="{7407E4BD-218F-6ADD-B5C1-80B0AE7BB117}" v="11" dt="2025-06-10T07:00:29.682"/>
    <p1510:client id="{CAB6DA69-E484-9703-D173-036E6809530F}" v="7940" dt="2025-06-09T21:19:28.522"/>
    <p1510:client id="{DF4FA88E-FFF4-1A4D-8CB4-531E86BB6287}" v="1" dt="2025-06-09T22:34:00.036"/>
    <p1510:client id="{E0DB9925-5D4A-29AF-660D-247F066237C4}" v="213" dt="2025-06-10T08:14:06.518"/>
    <p1510:client id="{E55219D8-4219-0C08-5CF7-B9CD91133997}" v="1" dt="2025-06-10T08:25:11.015"/>
    <p1510:client id="{EA32A0D8-85E4-F85D-11CF-36B0E9043C95}" v="1042" dt="2025-06-09T21:05:19.3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12575099-B3AD-44D7-919B-BCB6DC3E7F21}" type="datetimeFigureOut">
              <a:rPr lang="en-US" dirty="0"/>
              <a:t>6/10/2025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28695753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F18115DA-6CBC-4AEF-A85F-371C66916CF8}" type="datetimeFigureOut">
              <a:rPr lang="en-US" dirty="0"/>
              <a:t>6/10/2025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35180827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A6007E4-95E8-4ABC-B20B-51235318A487}" type="datetimeFigureOut">
              <a:rPr lang="en-US" dirty="0"/>
              <a:t>6/10/2025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28099775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A4BF121-2723-4D35-ADA9-215CD054C4BC}" type="datetimeFigureOut">
              <a:rPr lang="en-US" dirty="0"/>
              <a:t>6/10/2025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401637421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C54F54BA-4BC6-480F-839C-951A49B248A9}" type="datetimeFigureOut">
              <a:rPr lang="en-US" dirty="0"/>
              <a:t>6/10/2025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04383969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0F9DD0EA-4726-4440-BF9D-E88296FC3068}" type="datetimeFigureOut">
              <a:rPr lang="en-US" dirty="0"/>
              <a:t>6/10/2025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88026109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19CAD10D-99D1-46B2-A85A-C16850FCF8CF}" type="datetimeFigureOut">
              <a:rPr lang="en-US" dirty="0"/>
              <a:t>6/10/2025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4696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48C67E51-34D6-4E3D-8F41-CC63EA446EDD}" type="datetimeFigureOut">
              <a:rPr lang="en-US" dirty="0"/>
              <a:t>6/10/2025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578834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8D49E550-CE3F-497F-B953-7DE0932F91C0}" type="datetimeFigureOut">
              <a:rPr lang="en-US" dirty="0"/>
              <a:t>6/10/2025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598807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17A0BF4-BAA0-4539-95F2-9C4277F97478}" type="datetimeFigureOut">
              <a:rPr lang="en-US" dirty="0"/>
              <a:t>6/10/2025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7224648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noChangeAspect="1"/>
          </p:cNvSpPr>
          <p:nvPr>
            <p:ph type="pic" idx="1"/>
          </p:nvPr>
        </p:nvSpPr>
        <p:spPr>
          <a:xfrm>
            <a:off x="5183188" y="1066800"/>
            <a:ext cx="6172200" cy="47942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2E9884E-D945-496C-84BE-49C61F78F9EC}" type="datetimeFigureOut">
              <a:rPr lang="en-US" dirty="0"/>
              <a:t>6/10/2025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20474763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CD438618-DEE5-47CF-A8B2-A9E090D503CD}" type="datetimeFigureOut">
              <a:rPr lang="en-US" dirty="0"/>
              <a:t>6/10/2025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
              </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E30AF5A0-43BB-4336-8627-9123B9144D80}" type="slidenum">
              <a:rPr lang="en-US" dirty="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61841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guide id="8" orient="horz" pos="4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678426" y="889820"/>
            <a:ext cx="7537319" cy="966243"/>
          </a:xfrm>
        </p:spPr>
        <p:txBody>
          <a:bodyPr>
            <a:normAutofit fontScale="90000"/>
          </a:bodyPr>
          <a:lstStyle/>
          <a:p>
            <a:r>
              <a:rPr lang="tr-TR"/>
              <a:t>BIST 100 INDEX </a:t>
            </a:r>
            <a:r>
              <a:rPr lang="tr-TR" err="1"/>
              <a:t>PREDıCTIOn</a:t>
            </a:r>
          </a:p>
        </p:txBody>
      </p:sp>
      <p:sp>
        <p:nvSpPr>
          <p:cNvPr id="3" name="Alt Başlık 2"/>
          <p:cNvSpPr>
            <a:spLocks noGrp="1"/>
          </p:cNvSpPr>
          <p:nvPr>
            <p:ph type="subTitle" idx="1"/>
          </p:nvPr>
        </p:nvSpPr>
        <p:spPr>
          <a:xfrm>
            <a:off x="678426" y="3186100"/>
            <a:ext cx="2641448" cy="2605100"/>
          </a:xfrm>
        </p:spPr>
        <p:txBody>
          <a:bodyPr vert="horz" lIns="91440" tIns="45720" rIns="91440" bIns="45720" rtlCol="0" anchor="b">
            <a:noAutofit/>
          </a:bodyPr>
          <a:lstStyle/>
          <a:p>
            <a:pPr algn="ctr"/>
            <a:r>
              <a:rPr lang="tr-TR" sz="1800">
                <a:ea typeface="+mn-lt"/>
                <a:cs typeface="+mn-lt"/>
              </a:rPr>
              <a:t>Alaattin Burak Koçer </a:t>
            </a:r>
            <a:endParaRPr lang="en-US" sz="1800">
              <a:ea typeface="+mn-lt"/>
              <a:cs typeface="+mn-lt"/>
            </a:endParaRPr>
          </a:p>
          <a:p>
            <a:pPr algn="ctr"/>
            <a:r>
              <a:rPr lang="tr-TR" sz="1800">
                <a:ea typeface="+mn-lt"/>
                <a:cs typeface="+mn-lt"/>
              </a:rPr>
              <a:t>040210262</a:t>
            </a:r>
            <a:endParaRPr lang="en-US" sz="1800"/>
          </a:p>
          <a:p>
            <a:pPr algn="ctr"/>
            <a:r>
              <a:rPr lang="tr-TR" sz="1800" err="1">
                <a:ea typeface="+mn-lt"/>
                <a:cs typeface="+mn-lt"/>
              </a:rPr>
              <a:t>Depertmant</a:t>
            </a:r>
            <a:r>
              <a:rPr lang="tr-TR" sz="1800">
                <a:ea typeface="+mn-lt"/>
                <a:cs typeface="+mn-lt"/>
              </a:rPr>
              <a:t> of </a:t>
            </a:r>
            <a:r>
              <a:rPr lang="tr-TR" sz="1800" err="1">
                <a:ea typeface="+mn-lt"/>
                <a:cs typeface="+mn-lt"/>
              </a:rPr>
              <a:t>Electrics</a:t>
            </a:r>
            <a:r>
              <a:rPr lang="tr-TR" sz="1800">
                <a:ea typeface="+mn-lt"/>
                <a:cs typeface="+mn-lt"/>
              </a:rPr>
              <a:t> </a:t>
            </a:r>
            <a:r>
              <a:rPr lang="tr-TR" sz="1800" err="1">
                <a:ea typeface="+mn-lt"/>
                <a:cs typeface="+mn-lt"/>
              </a:rPr>
              <a:t>and</a:t>
            </a:r>
            <a:r>
              <a:rPr lang="tr-TR" sz="1800">
                <a:ea typeface="+mn-lt"/>
                <a:cs typeface="+mn-lt"/>
              </a:rPr>
              <a:t> </a:t>
            </a:r>
            <a:r>
              <a:rPr lang="tr-TR" sz="1800" err="1">
                <a:ea typeface="+mn-lt"/>
                <a:cs typeface="+mn-lt"/>
              </a:rPr>
              <a:t>Electronics</a:t>
            </a:r>
            <a:r>
              <a:rPr lang="tr-TR" sz="1800">
                <a:ea typeface="+mn-lt"/>
                <a:cs typeface="+mn-lt"/>
              </a:rPr>
              <a:t> </a:t>
            </a:r>
            <a:r>
              <a:rPr lang="tr-TR" sz="1800" err="1">
                <a:ea typeface="+mn-lt"/>
                <a:cs typeface="+mn-lt"/>
              </a:rPr>
              <a:t>Istanbul</a:t>
            </a:r>
            <a:r>
              <a:rPr lang="tr-TR" sz="1800">
                <a:ea typeface="+mn-lt"/>
                <a:cs typeface="+mn-lt"/>
              </a:rPr>
              <a:t> Technical </a:t>
            </a:r>
            <a:r>
              <a:rPr lang="tr-TR" sz="1800" err="1">
                <a:ea typeface="+mn-lt"/>
                <a:cs typeface="+mn-lt"/>
              </a:rPr>
              <a:t>University</a:t>
            </a:r>
            <a:endParaRPr lang="tr-TR" sz="1800"/>
          </a:p>
          <a:p>
            <a:pPr algn="ctr"/>
            <a:r>
              <a:rPr lang="tr-TR" sz="1800">
                <a:ea typeface="+mn-lt"/>
                <a:cs typeface="+mn-lt"/>
              </a:rPr>
              <a:t>kocera21@itu.edu.tr </a:t>
            </a:r>
          </a:p>
        </p:txBody>
      </p:sp>
      <p:sp>
        <p:nvSpPr>
          <p:cNvPr id="5" name="Alt Başlık 2">
            <a:extLst>
              <a:ext uri="{FF2B5EF4-FFF2-40B4-BE49-F238E27FC236}">
                <a16:creationId xmlns:a16="http://schemas.microsoft.com/office/drawing/2014/main" id="{F52149A4-3F76-E6A7-414C-05C31F1BA25F}"/>
              </a:ext>
            </a:extLst>
          </p:cNvPr>
          <p:cNvSpPr txBox="1">
            <a:spLocks/>
          </p:cNvSpPr>
          <p:nvPr/>
        </p:nvSpPr>
        <p:spPr>
          <a:xfrm>
            <a:off x="3310791" y="3186100"/>
            <a:ext cx="2627593" cy="2605100"/>
          </a:xfrm>
          <a:prstGeom prst="rect">
            <a:avLst/>
          </a:prstGeom>
        </p:spPr>
        <p:txBody>
          <a:bodyPr vert="horz" lIns="91440" tIns="45720" rIns="91440" bIns="45720" rtlCol="0" anchor="b">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tr-TR" sz="1800">
                <a:ea typeface="+mn-lt"/>
                <a:cs typeface="+mn-lt"/>
              </a:rPr>
              <a:t>Necati Vural </a:t>
            </a:r>
            <a:endParaRPr lang="en-US">
              <a:ea typeface="+mn-lt"/>
              <a:cs typeface="+mn-lt"/>
            </a:endParaRPr>
          </a:p>
          <a:p>
            <a:pPr algn="ctr"/>
            <a:r>
              <a:rPr lang="tr-TR" sz="1800">
                <a:ea typeface="+mn-lt"/>
                <a:cs typeface="+mn-lt"/>
              </a:rPr>
              <a:t>040220264</a:t>
            </a:r>
            <a:endParaRPr lang="en-US"/>
          </a:p>
          <a:p>
            <a:pPr algn="ctr"/>
            <a:r>
              <a:rPr lang="tr-TR" sz="1800" err="1">
                <a:ea typeface="+mn-lt"/>
                <a:cs typeface="+mn-lt"/>
              </a:rPr>
              <a:t>Depertmant</a:t>
            </a:r>
            <a:r>
              <a:rPr lang="tr-TR" sz="1800">
                <a:ea typeface="+mn-lt"/>
                <a:cs typeface="+mn-lt"/>
              </a:rPr>
              <a:t> of </a:t>
            </a:r>
            <a:r>
              <a:rPr lang="tr-TR" sz="1800" err="1">
                <a:ea typeface="+mn-lt"/>
                <a:cs typeface="+mn-lt"/>
              </a:rPr>
              <a:t>Electrics</a:t>
            </a:r>
            <a:r>
              <a:rPr lang="tr-TR" sz="1800">
                <a:ea typeface="+mn-lt"/>
                <a:cs typeface="+mn-lt"/>
              </a:rPr>
              <a:t> </a:t>
            </a:r>
            <a:r>
              <a:rPr lang="tr-TR" sz="1800" err="1">
                <a:ea typeface="+mn-lt"/>
                <a:cs typeface="+mn-lt"/>
              </a:rPr>
              <a:t>and</a:t>
            </a:r>
            <a:r>
              <a:rPr lang="tr-TR" sz="1800">
                <a:ea typeface="+mn-lt"/>
                <a:cs typeface="+mn-lt"/>
              </a:rPr>
              <a:t> </a:t>
            </a:r>
            <a:r>
              <a:rPr lang="tr-TR" sz="1800" err="1">
                <a:ea typeface="+mn-lt"/>
                <a:cs typeface="+mn-lt"/>
              </a:rPr>
              <a:t>Electronics</a:t>
            </a:r>
            <a:r>
              <a:rPr lang="tr-TR" sz="1800">
                <a:ea typeface="+mn-lt"/>
                <a:cs typeface="+mn-lt"/>
              </a:rPr>
              <a:t> </a:t>
            </a:r>
            <a:r>
              <a:rPr lang="tr-TR" sz="1800" err="1">
                <a:ea typeface="+mn-lt"/>
                <a:cs typeface="+mn-lt"/>
              </a:rPr>
              <a:t>Istanbul</a:t>
            </a:r>
            <a:r>
              <a:rPr lang="tr-TR" sz="1800">
                <a:ea typeface="+mn-lt"/>
                <a:cs typeface="+mn-lt"/>
              </a:rPr>
              <a:t> Technical </a:t>
            </a:r>
            <a:r>
              <a:rPr lang="tr-TR" sz="1800" err="1">
                <a:ea typeface="+mn-lt"/>
                <a:cs typeface="+mn-lt"/>
              </a:rPr>
              <a:t>University</a:t>
            </a:r>
            <a:endParaRPr lang="tr-TR" err="1"/>
          </a:p>
          <a:p>
            <a:pPr algn="ctr"/>
            <a:r>
              <a:rPr lang="tr-TR" sz="1800">
                <a:ea typeface="+mn-lt"/>
                <a:cs typeface="+mn-lt"/>
              </a:rPr>
              <a:t>vuraln22@itu.edu.tr </a:t>
            </a:r>
          </a:p>
        </p:txBody>
      </p:sp>
      <p:sp>
        <p:nvSpPr>
          <p:cNvPr id="6" name="Alt Başlık 2">
            <a:extLst>
              <a:ext uri="{FF2B5EF4-FFF2-40B4-BE49-F238E27FC236}">
                <a16:creationId xmlns:a16="http://schemas.microsoft.com/office/drawing/2014/main" id="{3A6ADDEF-EAB7-EF0E-5F59-F39C539B56B2}"/>
              </a:ext>
            </a:extLst>
          </p:cNvPr>
          <p:cNvSpPr txBox="1">
            <a:spLocks/>
          </p:cNvSpPr>
          <p:nvPr/>
        </p:nvSpPr>
        <p:spPr>
          <a:xfrm>
            <a:off x="5943153" y="3186099"/>
            <a:ext cx="2613739" cy="2605100"/>
          </a:xfrm>
          <a:prstGeom prst="rect">
            <a:avLst/>
          </a:prstGeom>
        </p:spPr>
        <p:txBody>
          <a:bodyPr vert="horz" lIns="91440" tIns="45720" rIns="91440" bIns="45720" rtlCol="0" anchor="b">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tr-TR" sz="1800">
                <a:ea typeface="+mn-lt"/>
                <a:cs typeface="+mn-lt"/>
              </a:rPr>
              <a:t>Yiğit Yılmaz </a:t>
            </a:r>
            <a:r>
              <a:rPr lang="tr-TR" sz="1800" err="1">
                <a:ea typeface="+mn-lt"/>
                <a:cs typeface="+mn-lt"/>
              </a:rPr>
              <a:t>Yanç</a:t>
            </a:r>
            <a:endParaRPr lang="en-US" err="1">
              <a:ea typeface="+mn-lt"/>
              <a:cs typeface="+mn-lt"/>
            </a:endParaRPr>
          </a:p>
          <a:p>
            <a:pPr algn="ctr"/>
            <a:r>
              <a:rPr lang="tr-TR" sz="1800">
                <a:ea typeface="+mn-lt"/>
                <a:cs typeface="+mn-lt"/>
              </a:rPr>
              <a:t> 040210044</a:t>
            </a:r>
            <a:endParaRPr lang="en-US"/>
          </a:p>
          <a:p>
            <a:pPr algn="ctr"/>
            <a:r>
              <a:rPr lang="tr-TR" sz="1800" err="1">
                <a:ea typeface="+mn-lt"/>
                <a:cs typeface="+mn-lt"/>
              </a:rPr>
              <a:t>Depertmant</a:t>
            </a:r>
            <a:r>
              <a:rPr lang="tr-TR" sz="1800">
                <a:ea typeface="+mn-lt"/>
                <a:cs typeface="+mn-lt"/>
              </a:rPr>
              <a:t> of </a:t>
            </a:r>
            <a:r>
              <a:rPr lang="tr-TR" sz="1800" err="1">
                <a:ea typeface="+mn-lt"/>
                <a:cs typeface="+mn-lt"/>
              </a:rPr>
              <a:t>Electrics</a:t>
            </a:r>
            <a:r>
              <a:rPr lang="tr-TR" sz="1800">
                <a:ea typeface="+mn-lt"/>
                <a:cs typeface="+mn-lt"/>
              </a:rPr>
              <a:t> </a:t>
            </a:r>
            <a:r>
              <a:rPr lang="tr-TR" sz="1800" err="1">
                <a:ea typeface="+mn-lt"/>
                <a:cs typeface="+mn-lt"/>
              </a:rPr>
              <a:t>and</a:t>
            </a:r>
            <a:r>
              <a:rPr lang="tr-TR" sz="1800">
                <a:ea typeface="+mn-lt"/>
                <a:cs typeface="+mn-lt"/>
              </a:rPr>
              <a:t> </a:t>
            </a:r>
            <a:r>
              <a:rPr lang="tr-TR" sz="1800" err="1">
                <a:ea typeface="+mn-lt"/>
                <a:cs typeface="+mn-lt"/>
              </a:rPr>
              <a:t>Electronics</a:t>
            </a:r>
            <a:r>
              <a:rPr lang="tr-TR" sz="1800">
                <a:ea typeface="+mn-lt"/>
                <a:cs typeface="+mn-lt"/>
              </a:rPr>
              <a:t> </a:t>
            </a:r>
            <a:r>
              <a:rPr lang="tr-TR" sz="1800" err="1">
                <a:ea typeface="+mn-lt"/>
                <a:cs typeface="+mn-lt"/>
              </a:rPr>
              <a:t>Istanbul</a:t>
            </a:r>
            <a:r>
              <a:rPr lang="tr-TR" sz="1800">
                <a:ea typeface="+mn-lt"/>
                <a:cs typeface="+mn-lt"/>
              </a:rPr>
              <a:t> Technical </a:t>
            </a:r>
            <a:r>
              <a:rPr lang="tr-TR" sz="1800" err="1">
                <a:ea typeface="+mn-lt"/>
                <a:cs typeface="+mn-lt"/>
              </a:rPr>
              <a:t>University</a:t>
            </a:r>
            <a:endParaRPr lang="tr-TR" err="1"/>
          </a:p>
          <a:p>
            <a:pPr algn="ctr"/>
            <a:r>
              <a:rPr lang="tr-TR" sz="1800">
                <a:ea typeface="+mn-lt"/>
                <a:cs typeface="+mn-lt"/>
              </a:rPr>
              <a:t>yanc21@itu.edu.tr </a:t>
            </a:r>
          </a:p>
        </p:txBody>
      </p:sp>
      <p:sp>
        <p:nvSpPr>
          <p:cNvPr id="10" name="TextBox 9">
            <a:extLst>
              <a:ext uri="{FF2B5EF4-FFF2-40B4-BE49-F238E27FC236}">
                <a16:creationId xmlns:a16="http://schemas.microsoft.com/office/drawing/2014/main" id="{BFF56ADD-B32A-E7EB-D8B3-2CD63D00C485}"/>
              </a:ext>
            </a:extLst>
          </p:cNvPr>
          <p:cNvSpPr txBox="1"/>
          <p:nvPr/>
        </p:nvSpPr>
        <p:spPr>
          <a:xfrm>
            <a:off x="671945" y="1859973"/>
            <a:ext cx="692380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t>Using LSTM, GRU, and polynomial regression, </a:t>
            </a:r>
            <a:endParaRPr lang="en-US"/>
          </a:p>
          <a:p>
            <a:r>
              <a:rPr lang="en-GB" sz="2000"/>
              <a:t>1-day and 15-day BIST 100 Index predictions are made.</a:t>
            </a:r>
            <a:endParaRPr lang="en-GB"/>
          </a:p>
        </p:txBody>
      </p:sp>
      <p:pic>
        <p:nvPicPr>
          <p:cNvPr id="12" name="Picture 11" descr="Free Stock Trading photo and picture">
            <a:extLst>
              <a:ext uri="{FF2B5EF4-FFF2-40B4-BE49-F238E27FC236}">
                <a16:creationId xmlns:a16="http://schemas.microsoft.com/office/drawing/2014/main" id="{DC4A186A-7D24-5004-69D2-BCF57C983F5C}"/>
              </a:ext>
            </a:extLst>
          </p:cNvPr>
          <p:cNvPicPr>
            <a:picLocks noChangeAspect="1"/>
          </p:cNvPicPr>
          <p:nvPr/>
        </p:nvPicPr>
        <p:blipFill>
          <a:blip r:embed="rId2"/>
          <a:srcRect l="48803" t="-11" r="14234" b="-191"/>
          <a:stretch>
            <a:fillRect/>
          </a:stretch>
        </p:blipFill>
        <p:spPr>
          <a:xfrm>
            <a:off x="8855286" y="-780"/>
            <a:ext cx="3335384" cy="6879666"/>
          </a:xfrm>
          <a:prstGeom prst="rect">
            <a:avLst/>
          </a:prstGeom>
        </p:spPr>
      </p:pic>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1FB49-1BE2-AA3F-7F86-4B3784E82AC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18FADB4-C4E0-C3C0-D5C3-BA162B57F206}"/>
              </a:ext>
            </a:extLst>
          </p:cNvPr>
          <p:cNvSpPr>
            <a:spLocks noGrp="1"/>
          </p:cNvSpPr>
          <p:nvPr>
            <p:ph type="dt" sz="half" idx="10"/>
          </p:nvPr>
        </p:nvSpPr>
        <p:spPr/>
        <p:txBody>
          <a:bodyPr/>
          <a:lstStyle/>
          <a:p>
            <a:fld id="{CD7E6641-6982-4095-B4CB-EF8C13D82850}" type="datetime1">
              <a:rPr lang="tr-TR"/>
              <a:t>10.06.2025</a:t>
            </a:fld>
            <a:endParaRPr lang="en-US"/>
          </a:p>
        </p:txBody>
      </p:sp>
      <p:sp>
        <p:nvSpPr>
          <p:cNvPr id="5" name="Footer Placeholder 4">
            <a:extLst>
              <a:ext uri="{FF2B5EF4-FFF2-40B4-BE49-F238E27FC236}">
                <a16:creationId xmlns:a16="http://schemas.microsoft.com/office/drawing/2014/main" id="{89B31488-4C45-7E12-95D5-D4A8C2F96AF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E1C79B9-EC05-A28B-0CE1-E1272FB1695C}"/>
              </a:ext>
            </a:extLst>
          </p:cNvPr>
          <p:cNvSpPr>
            <a:spLocks noGrp="1"/>
          </p:cNvSpPr>
          <p:nvPr>
            <p:ph type="sldNum" sz="quarter" idx="12"/>
          </p:nvPr>
        </p:nvSpPr>
        <p:spPr/>
        <p:txBody>
          <a:bodyPr/>
          <a:lstStyle/>
          <a:p>
            <a:fld id="{E30AF5A0-43BB-4336-8627-9123B9144D80}" type="slidenum">
              <a:rPr lang="en-US" dirty="0"/>
              <a:t>10</a:t>
            </a:fld>
            <a:endParaRPr lang="en-US"/>
          </a:p>
        </p:txBody>
      </p:sp>
      <p:sp>
        <p:nvSpPr>
          <p:cNvPr id="8" name="Text Placeholder 2">
            <a:extLst>
              <a:ext uri="{FF2B5EF4-FFF2-40B4-BE49-F238E27FC236}">
                <a16:creationId xmlns:a16="http://schemas.microsoft.com/office/drawing/2014/main" id="{F5C5DA93-C718-8458-3D4F-E776E726E351}"/>
              </a:ext>
            </a:extLst>
          </p:cNvPr>
          <p:cNvSpPr txBox="1">
            <a:spLocks/>
          </p:cNvSpPr>
          <p:nvPr/>
        </p:nvSpPr>
        <p:spPr>
          <a:xfrm>
            <a:off x="712546" y="1716785"/>
            <a:ext cx="5891979" cy="3875267"/>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GB" sz="2000" b="1" dirty="0">
                <a:solidFill>
                  <a:srgbClr val="000000"/>
                </a:solidFill>
                <a:ea typeface="+mn-lt"/>
                <a:cs typeface="+mn-lt"/>
              </a:rPr>
              <a:t>Contribution of This Study</a:t>
            </a:r>
            <a:endParaRPr lang="tr-TR" dirty="0"/>
          </a:p>
          <a:p>
            <a:pPr marL="342900" indent="-342900" algn="just">
              <a:buFont typeface="Arial" panose="020B0604020202020204" pitchFamily="34" charset="0"/>
              <a:buChar char="•"/>
            </a:pPr>
            <a:r>
              <a:rPr lang="en-GB" sz="2000" dirty="0">
                <a:solidFill>
                  <a:srgbClr val="000000"/>
                </a:solidFill>
                <a:ea typeface="+mn-lt"/>
                <a:cs typeface="+mn-lt"/>
              </a:rPr>
              <a:t>Covers ~4 Years of Data</a:t>
            </a:r>
            <a:endParaRPr lang="en-GB" dirty="0"/>
          </a:p>
          <a:p>
            <a:pPr algn="just"/>
            <a:r>
              <a:rPr lang="en-GB" sz="1400" dirty="0">
                <a:solidFill>
                  <a:srgbClr val="000000"/>
                </a:solidFill>
                <a:ea typeface="+mn-lt"/>
                <a:cs typeface="+mn-lt"/>
              </a:rPr>
              <a:t>The study includes a long and rich dataset for more realistic results.</a:t>
            </a:r>
            <a:endParaRPr lang="en-GB" dirty="0">
              <a:solidFill>
                <a:srgbClr val="000000"/>
              </a:solidFill>
            </a:endParaRPr>
          </a:p>
          <a:p>
            <a:pPr marL="342900" indent="-342900" algn="just">
              <a:buFont typeface="Arial" panose="020B0604020202020204" pitchFamily="34" charset="0"/>
              <a:buChar char="•"/>
            </a:pPr>
            <a:r>
              <a:rPr lang="en-GB" sz="2000" dirty="0">
                <a:solidFill>
                  <a:srgbClr val="000000"/>
                </a:solidFill>
                <a:ea typeface="+mn-lt"/>
                <a:cs typeface="+mn-lt"/>
              </a:rPr>
              <a:t>Compares ANN with Classical Models</a:t>
            </a:r>
          </a:p>
          <a:p>
            <a:pPr algn="just"/>
            <a:r>
              <a:rPr lang="en-GB" sz="1400" dirty="0">
                <a:solidFill>
                  <a:srgbClr val="000000"/>
                </a:solidFill>
                <a:ea typeface="+mn-lt"/>
                <a:cs typeface="+mn-lt"/>
              </a:rPr>
              <a:t>LSTM, GRU, and polynomial regression are tested</a:t>
            </a:r>
            <a:r>
              <a:rPr lang="tr-TR" sz="1400" dirty="0">
                <a:solidFill>
                  <a:srgbClr val="000000"/>
                </a:solidFill>
                <a:ea typeface="+mn-lt"/>
                <a:cs typeface="+mn-lt"/>
              </a:rPr>
              <a:t>.</a:t>
            </a:r>
          </a:p>
          <a:p>
            <a:pPr algn="just"/>
            <a:r>
              <a:rPr lang="en-GB" sz="2000" dirty="0">
                <a:solidFill>
                  <a:srgbClr val="000000"/>
                </a:solidFill>
                <a:ea typeface="+mn-lt"/>
                <a:cs typeface="+mn-lt"/>
              </a:rPr>
              <a:t>Uses Multiple Evaluation Metrics for Better Analysis</a:t>
            </a:r>
          </a:p>
          <a:p>
            <a:pPr algn="just"/>
            <a:r>
              <a:rPr lang="en-GB" sz="1400" dirty="0">
                <a:solidFill>
                  <a:srgbClr val="000000"/>
                </a:solidFill>
                <a:ea typeface="+mn-lt"/>
                <a:cs typeface="+mn-lt"/>
              </a:rPr>
              <a:t>Metrics like RMSE, MAE, MAPE, and R²</a:t>
            </a:r>
            <a:r>
              <a:rPr lang="tr-TR" sz="1400" dirty="0">
                <a:solidFill>
                  <a:srgbClr val="000000"/>
                </a:solidFill>
                <a:ea typeface="+mn-lt"/>
                <a:cs typeface="+mn-lt"/>
              </a:rPr>
              <a:t> </a:t>
            </a:r>
            <a:r>
              <a:rPr lang="tr-TR" sz="1400" dirty="0">
                <a:solidFill>
                  <a:schemeClr val="tx1"/>
                </a:solidFill>
                <a:ea typeface="+mn-lt"/>
                <a:cs typeface="+mn-lt"/>
              </a:rPr>
              <a:t>g</a:t>
            </a:r>
            <a:r>
              <a:rPr lang="en-US" sz="1400" dirty="0" err="1">
                <a:solidFill>
                  <a:schemeClr val="tx1"/>
                </a:solidFill>
              </a:rPr>
              <a:t>ive</a:t>
            </a:r>
            <a:r>
              <a:rPr lang="en-US" sz="1400" dirty="0">
                <a:solidFill>
                  <a:schemeClr val="tx1"/>
                </a:solidFill>
              </a:rPr>
              <a:t> a better overall view of the results</a:t>
            </a:r>
            <a:r>
              <a:rPr lang="tr-TR" sz="1400" dirty="0">
                <a:solidFill>
                  <a:schemeClr val="tx1"/>
                </a:solidFill>
              </a:rPr>
              <a:t>.</a:t>
            </a:r>
            <a:endParaRPr lang="en-GB" sz="1400" dirty="0">
              <a:solidFill>
                <a:schemeClr val="tx1"/>
              </a:solidFill>
            </a:endParaRPr>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p:txBody>
      </p:sp>
      <p:pic>
        <p:nvPicPr>
          <p:cNvPr id="3" name="Resim 2" descr="metin, yazı tipi, diyagram, ekran görüntüsü içeren bir resim&#10;&#10;Yapay zeka tarafından oluşturulmuş içerik yanlış olabilir.">
            <a:extLst>
              <a:ext uri="{FF2B5EF4-FFF2-40B4-BE49-F238E27FC236}">
                <a16:creationId xmlns:a16="http://schemas.microsoft.com/office/drawing/2014/main" id="{792961E7-17DB-1073-4461-BDDDA35D2D8C}"/>
              </a:ext>
            </a:extLst>
          </p:cNvPr>
          <p:cNvPicPr>
            <a:picLocks noChangeAspect="1"/>
          </p:cNvPicPr>
          <p:nvPr/>
        </p:nvPicPr>
        <p:blipFill>
          <a:blip r:embed="rId2"/>
          <a:stretch>
            <a:fillRect/>
          </a:stretch>
        </p:blipFill>
        <p:spPr>
          <a:xfrm>
            <a:off x="7029209" y="1716911"/>
            <a:ext cx="4769735" cy="3173393"/>
          </a:xfrm>
          <a:prstGeom prst="rect">
            <a:avLst/>
          </a:prstGeom>
          <a:ln>
            <a:solidFill>
              <a:schemeClr val="tx1"/>
            </a:solidFill>
          </a:ln>
        </p:spPr>
      </p:pic>
    </p:spTree>
    <p:extLst>
      <p:ext uri="{BB962C8B-B14F-4D97-AF65-F5344CB8AC3E}">
        <p14:creationId xmlns:p14="http://schemas.microsoft.com/office/powerpoint/2010/main" val="1224539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5F394-2489-CEEB-C3CD-E3814F794CB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C990687-7317-B1B1-C312-D6C8197F4682}"/>
              </a:ext>
            </a:extLst>
          </p:cNvPr>
          <p:cNvSpPr>
            <a:spLocks noGrp="1"/>
          </p:cNvSpPr>
          <p:nvPr>
            <p:ph type="dt" sz="half" idx="10"/>
          </p:nvPr>
        </p:nvSpPr>
        <p:spPr/>
        <p:txBody>
          <a:bodyPr/>
          <a:lstStyle/>
          <a:p>
            <a:fld id="{82E61EB6-CA23-42E8-9842-F7F1BFE41CD0}" type="datetime1">
              <a:rPr lang="tr-TR"/>
              <a:t>10.06.2025</a:t>
            </a:fld>
            <a:endParaRPr lang="en-US"/>
          </a:p>
        </p:txBody>
      </p:sp>
      <p:sp>
        <p:nvSpPr>
          <p:cNvPr id="5" name="Footer Placeholder 4">
            <a:extLst>
              <a:ext uri="{FF2B5EF4-FFF2-40B4-BE49-F238E27FC236}">
                <a16:creationId xmlns:a16="http://schemas.microsoft.com/office/drawing/2014/main" id="{79DA4D1E-B9C3-EE3D-1A5D-D79D60A574D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F715E54-19F9-5575-5B81-3EBFD4C89085}"/>
              </a:ext>
            </a:extLst>
          </p:cNvPr>
          <p:cNvSpPr>
            <a:spLocks noGrp="1"/>
          </p:cNvSpPr>
          <p:nvPr>
            <p:ph type="sldNum" sz="quarter" idx="12"/>
          </p:nvPr>
        </p:nvSpPr>
        <p:spPr/>
        <p:txBody>
          <a:bodyPr/>
          <a:lstStyle/>
          <a:p>
            <a:fld id="{E30AF5A0-43BB-4336-8627-9123B9144D80}" type="slidenum">
              <a:rPr lang="en-US" dirty="0"/>
              <a:t>11</a:t>
            </a:fld>
            <a:endParaRPr lang="en-US"/>
          </a:p>
        </p:txBody>
      </p:sp>
      <p:sp>
        <p:nvSpPr>
          <p:cNvPr id="8" name="Text Placeholder 2">
            <a:extLst>
              <a:ext uri="{FF2B5EF4-FFF2-40B4-BE49-F238E27FC236}">
                <a16:creationId xmlns:a16="http://schemas.microsoft.com/office/drawing/2014/main" id="{1E4076D9-F03D-25D1-9E03-2A0CF705DB25}"/>
              </a:ext>
            </a:extLst>
          </p:cNvPr>
          <p:cNvSpPr txBox="1">
            <a:spLocks/>
          </p:cNvSpPr>
          <p:nvPr/>
        </p:nvSpPr>
        <p:spPr>
          <a:xfrm>
            <a:off x="712546" y="1716785"/>
            <a:ext cx="5891979" cy="3875267"/>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GB" sz="2000" b="1" dirty="0">
                <a:solidFill>
                  <a:srgbClr val="000000"/>
                </a:solidFill>
                <a:ea typeface="+mn-lt"/>
                <a:cs typeface="+mn-lt"/>
              </a:rPr>
              <a:t>Future Works</a:t>
            </a:r>
            <a:endParaRPr lang="tr-TR" dirty="0"/>
          </a:p>
          <a:p>
            <a:pPr marL="342900" indent="-342900" algn="just">
              <a:buFont typeface="Arial" panose="020B0604020202020204" pitchFamily="34" charset="0"/>
              <a:buChar char="•"/>
            </a:pPr>
            <a:r>
              <a:rPr lang="en-GB" sz="2000" dirty="0">
                <a:solidFill>
                  <a:srgbClr val="000000"/>
                </a:solidFill>
                <a:ea typeface="+mn-lt"/>
                <a:cs typeface="+mn-lt"/>
              </a:rPr>
              <a:t>Try Transformer-</a:t>
            </a:r>
            <a:r>
              <a:rPr lang="tr-TR" sz="2000" dirty="0">
                <a:solidFill>
                  <a:srgbClr val="000000"/>
                </a:solidFill>
                <a:ea typeface="+mn-lt"/>
                <a:cs typeface="+mn-lt"/>
              </a:rPr>
              <a:t>B</a:t>
            </a:r>
            <a:r>
              <a:rPr lang="en-GB" sz="2000" dirty="0" err="1">
                <a:solidFill>
                  <a:srgbClr val="000000"/>
                </a:solidFill>
                <a:ea typeface="+mn-lt"/>
                <a:cs typeface="+mn-lt"/>
              </a:rPr>
              <a:t>ased</a:t>
            </a:r>
            <a:r>
              <a:rPr lang="en-GB" sz="2000" dirty="0">
                <a:solidFill>
                  <a:srgbClr val="000000"/>
                </a:solidFill>
                <a:ea typeface="+mn-lt"/>
                <a:cs typeface="+mn-lt"/>
              </a:rPr>
              <a:t> </a:t>
            </a:r>
            <a:r>
              <a:rPr lang="tr-TR" sz="2000" dirty="0">
                <a:solidFill>
                  <a:srgbClr val="000000"/>
                </a:solidFill>
                <a:ea typeface="+mn-lt"/>
                <a:cs typeface="+mn-lt"/>
              </a:rPr>
              <a:t>M</a:t>
            </a:r>
            <a:r>
              <a:rPr lang="en-GB" sz="2000" dirty="0" err="1">
                <a:solidFill>
                  <a:srgbClr val="000000"/>
                </a:solidFill>
                <a:ea typeface="+mn-lt"/>
                <a:cs typeface="+mn-lt"/>
              </a:rPr>
              <a:t>odels</a:t>
            </a:r>
            <a:endParaRPr lang="en-GB" dirty="0"/>
          </a:p>
          <a:p>
            <a:pPr algn="just"/>
            <a:r>
              <a:rPr lang="en-GB" sz="1400" dirty="0">
                <a:solidFill>
                  <a:srgbClr val="000000"/>
                </a:solidFill>
                <a:ea typeface="+mn-lt"/>
                <a:cs typeface="+mn-lt"/>
              </a:rPr>
              <a:t>Advanced models like Transformers may improve long-term forecasting..</a:t>
            </a:r>
            <a:endParaRPr lang="en-GB" dirty="0">
              <a:solidFill>
                <a:srgbClr val="000000"/>
              </a:solidFill>
            </a:endParaRPr>
          </a:p>
          <a:p>
            <a:pPr marL="342900" indent="-342900" algn="just">
              <a:buFont typeface="Arial" panose="020B0604020202020204" pitchFamily="34" charset="0"/>
              <a:buChar char="•"/>
            </a:pPr>
            <a:r>
              <a:rPr lang="en-GB" sz="2000" dirty="0">
                <a:solidFill>
                  <a:srgbClr val="000000"/>
                </a:solidFill>
                <a:ea typeface="+mn-lt"/>
                <a:cs typeface="+mn-lt"/>
              </a:rPr>
              <a:t>Sentiment Analysis</a:t>
            </a:r>
          </a:p>
          <a:p>
            <a:pPr algn="just"/>
            <a:r>
              <a:rPr lang="en-GB" sz="1400" dirty="0">
                <a:solidFill>
                  <a:srgbClr val="000000"/>
                </a:solidFill>
                <a:ea typeface="+mn-lt"/>
                <a:cs typeface="+mn-lt"/>
              </a:rPr>
              <a:t>Adding real-time text data could catch market sentiment more effectively.</a:t>
            </a:r>
            <a:endParaRPr lang="en-GB" dirty="0"/>
          </a:p>
          <a:p>
            <a:pPr marL="342900" indent="-342900" algn="just">
              <a:buFont typeface="Arial" panose="020B0604020202020204" pitchFamily="34" charset="0"/>
              <a:buChar char="•"/>
            </a:pPr>
            <a:r>
              <a:rPr lang="en-GB" sz="2000" dirty="0">
                <a:solidFill>
                  <a:schemeClr val="tx1"/>
                </a:solidFill>
                <a:ea typeface="+mn-lt"/>
                <a:cs typeface="+mn-lt"/>
              </a:rPr>
              <a:t>Use </a:t>
            </a:r>
            <a:r>
              <a:rPr lang="tr-TR" sz="2000" dirty="0">
                <a:solidFill>
                  <a:schemeClr val="tx1"/>
                </a:solidFill>
                <a:ea typeface="+mn-lt"/>
                <a:cs typeface="+mn-lt"/>
              </a:rPr>
              <a:t>F</a:t>
            </a:r>
            <a:r>
              <a:rPr lang="en-GB" sz="2000" dirty="0" err="1">
                <a:solidFill>
                  <a:schemeClr val="tx1"/>
                </a:solidFill>
                <a:ea typeface="+mn-lt"/>
                <a:cs typeface="+mn-lt"/>
              </a:rPr>
              <a:t>eature</a:t>
            </a:r>
            <a:r>
              <a:rPr lang="en-GB" sz="2000" dirty="0">
                <a:solidFill>
                  <a:schemeClr val="tx1"/>
                </a:solidFill>
                <a:ea typeface="+mn-lt"/>
                <a:cs typeface="+mn-lt"/>
              </a:rPr>
              <a:t> </a:t>
            </a:r>
            <a:r>
              <a:rPr lang="tr-TR" sz="2000" dirty="0">
                <a:solidFill>
                  <a:schemeClr val="tx1"/>
                </a:solidFill>
                <a:ea typeface="+mn-lt"/>
                <a:cs typeface="+mn-lt"/>
              </a:rPr>
              <a:t>Se</a:t>
            </a:r>
            <a:r>
              <a:rPr lang="en-GB" sz="2000" dirty="0">
                <a:solidFill>
                  <a:schemeClr val="tx1"/>
                </a:solidFill>
                <a:ea typeface="+mn-lt"/>
                <a:cs typeface="+mn-lt"/>
              </a:rPr>
              <a:t>lection or </a:t>
            </a:r>
            <a:r>
              <a:rPr lang="tr-TR" sz="2000" dirty="0">
                <a:solidFill>
                  <a:schemeClr val="tx1"/>
                </a:solidFill>
                <a:ea typeface="+mn-lt"/>
                <a:cs typeface="+mn-lt"/>
              </a:rPr>
              <a:t>E</a:t>
            </a:r>
            <a:r>
              <a:rPr lang="en-GB" sz="2000" dirty="0" err="1">
                <a:solidFill>
                  <a:schemeClr val="tx1"/>
                </a:solidFill>
                <a:ea typeface="+mn-lt"/>
                <a:cs typeface="+mn-lt"/>
              </a:rPr>
              <a:t>nsemble</a:t>
            </a:r>
            <a:r>
              <a:rPr lang="en-GB" sz="2000" dirty="0">
                <a:solidFill>
                  <a:schemeClr val="tx1"/>
                </a:solidFill>
                <a:ea typeface="+mn-lt"/>
                <a:cs typeface="+mn-lt"/>
              </a:rPr>
              <a:t> </a:t>
            </a:r>
            <a:r>
              <a:rPr lang="tr-TR" sz="2000" dirty="0">
                <a:solidFill>
                  <a:schemeClr val="tx1"/>
                </a:solidFill>
                <a:ea typeface="+mn-lt"/>
                <a:cs typeface="+mn-lt"/>
              </a:rPr>
              <a:t>M</a:t>
            </a:r>
            <a:r>
              <a:rPr lang="en-GB" sz="2000" dirty="0" err="1">
                <a:solidFill>
                  <a:schemeClr val="tx1"/>
                </a:solidFill>
                <a:ea typeface="+mn-lt"/>
                <a:cs typeface="+mn-lt"/>
              </a:rPr>
              <a:t>odels</a:t>
            </a:r>
            <a:endParaRPr lang="en-GB" sz="2000" dirty="0">
              <a:solidFill>
                <a:schemeClr val="tx1"/>
              </a:solidFill>
              <a:ea typeface="+mn-lt"/>
              <a:cs typeface="+mn-lt"/>
            </a:endParaRPr>
          </a:p>
          <a:p>
            <a:pPr algn="just"/>
            <a:r>
              <a:rPr lang="en-GB" sz="1400" dirty="0">
                <a:solidFill>
                  <a:schemeClr val="tx1"/>
                </a:solidFill>
                <a:ea typeface="+mn-lt"/>
                <a:cs typeface="+mn-lt"/>
              </a:rPr>
              <a:t>Selecting the best features or combining models may </a:t>
            </a:r>
            <a:r>
              <a:rPr lang="tr-TR" sz="1400" dirty="0" err="1">
                <a:solidFill>
                  <a:schemeClr val="tx1"/>
                </a:solidFill>
                <a:ea typeface="+mn-lt"/>
                <a:cs typeface="+mn-lt"/>
              </a:rPr>
              <a:t>improve</a:t>
            </a:r>
            <a:r>
              <a:rPr lang="en-GB" sz="1400" dirty="0">
                <a:solidFill>
                  <a:schemeClr val="tx1"/>
                </a:solidFill>
                <a:ea typeface="+mn-lt"/>
                <a:cs typeface="+mn-lt"/>
              </a:rPr>
              <a:t> performance.</a:t>
            </a:r>
            <a:endParaRPr lang="en-GB" dirty="0">
              <a:solidFill>
                <a:schemeClr val="tx1"/>
              </a:solidFill>
              <a:ea typeface="+mn-lt"/>
              <a:cs typeface="+mn-lt"/>
            </a:endParaRPr>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p:txBody>
      </p:sp>
      <p:pic>
        <p:nvPicPr>
          <p:cNvPr id="9" name="Resim 8" descr="metin, diyagram, ekran görüntüsü, yazı tipi içeren bir resim&#10;&#10;Yapay zeka tarafından oluşturulmuş içerik yanlış olabilir.">
            <a:extLst>
              <a:ext uri="{FF2B5EF4-FFF2-40B4-BE49-F238E27FC236}">
                <a16:creationId xmlns:a16="http://schemas.microsoft.com/office/drawing/2014/main" id="{6D0E171C-D704-0374-52AC-1123FE21585F}"/>
              </a:ext>
            </a:extLst>
          </p:cNvPr>
          <p:cNvPicPr>
            <a:picLocks noChangeAspect="1"/>
          </p:cNvPicPr>
          <p:nvPr/>
        </p:nvPicPr>
        <p:blipFill>
          <a:blip r:embed="rId2"/>
          <a:stretch>
            <a:fillRect/>
          </a:stretch>
        </p:blipFill>
        <p:spPr>
          <a:xfrm>
            <a:off x="6591860" y="2245940"/>
            <a:ext cx="5238750" cy="1973916"/>
          </a:xfrm>
          <a:prstGeom prst="rect">
            <a:avLst/>
          </a:prstGeom>
          <a:ln>
            <a:solidFill>
              <a:schemeClr val="tx1"/>
            </a:solidFill>
          </a:ln>
        </p:spPr>
      </p:pic>
    </p:spTree>
    <p:extLst>
      <p:ext uri="{BB962C8B-B14F-4D97-AF65-F5344CB8AC3E}">
        <p14:creationId xmlns:p14="http://schemas.microsoft.com/office/powerpoint/2010/main" val="2534135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3EE8-6D2F-EB8F-719C-D18C6115826F}"/>
              </a:ext>
            </a:extLst>
          </p:cNvPr>
          <p:cNvSpPr>
            <a:spLocks noGrp="1"/>
          </p:cNvSpPr>
          <p:nvPr>
            <p:ph type="title"/>
          </p:nvPr>
        </p:nvSpPr>
        <p:spPr>
          <a:xfrm>
            <a:off x="715383" y="825818"/>
            <a:ext cx="10632067" cy="886777"/>
          </a:xfrm>
        </p:spPr>
        <p:txBody>
          <a:bodyPr>
            <a:normAutofit fontScale="90000"/>
          </a:bodyPr>
          <a:lstStyle/>
          <a:p>
            <a:r>
              <a:rPr lang="en-GB" err="1"/>
              <a:t>Iıı</a:t>
            </a:r>
            <a:r>
              <a:rPr lang="en-GB"/>
              <a:t>. dataset</a:t>
            </a:r>
          </a:p>
        </p:txBody>
      </p:sp>
      <p:sp>
        <p:nvSpPr>
          <p:cNvPr id="3" name="Text Placeholder 2">
            <a:extLst>
              <a:ext uri="{FF2B5EF4-FFF2-40B4-BE49-F238E27FC236}">
                <a16:creationId xmlns:a16="http://schemas.microsoft.com/office/drawing/2014/main" id="{E11D6EB8-FFED-AC5D-62F8-889DFD382A0B}"/>
              </a:ext>
            </a:extLst>
          </p:cNvPr>
          <p:cNvSpPr>
            <a:spLocks noGrp="1"/>
          </p:cNvSpPr>
          <p:nvPr>
            <p:ph type="body" idx="1"/>
          </p:nvPr>
        </p:nvSpPr>
        <p:spPr>
          <a:xfrm>
            <a:off x="715383" y="1940243"/>
            <a:ext cx="7772753" cy="4126547"/>
          </a:xfrm>
        </p:spPr>
        <p:txBody>
          <a:bodyPr vert="horz" lIns="91440" tIns="45720" rIns="91440" bIns="45720" rtlCol="0" anchor="t">
            <a:normAutofit fontScale="92500" lnSpcReduction="10000"/>
          </a:bodyPr>
          <a:lstStyle/>
          <a:p>
            <a:r>
              <a:rPr lang="en-GB" b="1">
                <a:solidFill>
                  <a:schemeClr val="tx1"/>
                </a:solidFill>
                <a:ea typeface="+mn-lt"/>
                <a:cs typeface="+mn-lt"/>
              </a:rPr>
              <a:t>Dataset Overview</a:t>
            </a:r>
            <a:endParaRPr lang="en-US">
              <a:solidFill>
                <a:schemeClr val="tx1"/>
              </a:solidFill>
            </a:endParaRPr>
          </a:p>
          <a:p>
            <a:pPr marL="285750" indent="-285750">
              <a:buFont typeface="Arial"/>
              <a:buChar char="•"/>
            </a:pPr>
            <a:r>
              <a:rPr lang="en-GB" b="1">
                <a:solidFill>
                  <a:schemeClr val="tx1"/>
                </a:solidFill>
                <a:ea typeface="+mn-lt"/>
                <a:cs typeface="+mn-lt"/>
              </a:rPr>
              <a:t>Period:</a:t>
            </a:r>
            <a:r>
              <a:rPr lang="en-GB">
                <a:solidFill>
                  <a:schemeClr val="tx1"/>
                </a:solidFill>
                <a:ea typeface="+mn-lt"/>
                <a:cs typeface="+mn-lt"/>
              </a:rPr>
              <a:t> February 19 2021 – May 6 2025 </a:t>
            </a:r>
            <a:endParaRPr lang="en-GB">
              <a:solidFill>
                <a:schemeClr val="tx1"/>
              </a:solidFill>
            </a:endParaRPr>
          </a:p>
          <a:p>
            <a:pPr marL="285750" indent="-285750">
              <a:buFont typeface="Arial"/>
              <a:buChar char="•"/>
            </a:pPr>
            <a:r>
              <a:rPr lang="en-GB" b="1">
                <a:solidFill>
                  <a:schemeClr val="tx1"/>
                </a:solidFill>
                <a:ea typeface="+mn-lt"/>
                <a:cs typeface="+mn-lt"/>
              </a:rPr>
              <a:t>Target:</a:t>
            </a:r>
            <a:r>
              <a:rPr lang="en-GB">
                <a:solidFill>
                  <a:schemeClr val="tx1"/>
                </a:solidFill>
                <a:ea typeface="+mn-lt"/>
                <a:cs typeface="+mn-lt"/>
              </a:rPr>
              <a:t> BIST 100 closing price</a:t>
            </a:r>
            <a:endParaRPr lang="en-GB">
              <a:solidFill>
                <a:schemeClr val="tx1"/>
              </a:solidFill>
            </a:endParaRPr>
          </a:p>
          <a:p>
            <a:pPr marL="285750" indent="-285750">
              <a:buFont typeface="Arial"/>
              <a:buChar char="•"/>
            </a:pPr>
            <a:r>
              <a:rPr lang="en-GB" b="1">
                <a:solidFill>
                  <a:schemeClr val="tx1"/>
                </a:solidFill>
                <a:ea typeface="+mn-lt"/>
                <a:cs typeface="+mn-lt"/>
              </a:rPr>
              <a:t>Total features:</a:t>
            </a:r>
            <a:r>
              <a:rPr lang="en-GB">
                <a:solidFill>
                  <a:schemeClr val="tx1"/>
                </a:solidFill>
                <a:ea typeface="+mn-lt"/>
                <a:cs typeface="+mn-lt"/>
              </a:rPr>
              <a:t> 59</a:t>
            </a:r>
            <a:endParaRPr lang="en-GB">
              <a:solidFill>
                <a:schemeClr val="tx1"/>
              </a:solidFill>
            </a:endParaRPr>
          </a:p>
          <a:p>
            <a:pPr marL="742950" lvl="1" indent="-285750">
              <a:buFont typeface="Arial"/>
              <a:buChar char="•"/>
            </a:pPr>
            <a:r>
              <a:rPr lang="en-GB">
                <a:solidFill>
                  <a:schemeClr val="tx1"/>
                </a:solidFill>
                <a:ea typeface="+mn-lt"/>
                <a:cs typeface="+mn-lt"/>
              </a:rPr>
              <a:t>Price action, technical indicators, macro variables, temporal features, inter-market links</a:t>
            </a:r>
            <a:endParaRPr lang="en-GB">
              <a:solidFill>
                <a:schemeClr val="tx1"/>
              </a:solidFill>
            </a:endParaRPr>
          </a:p>
          <a:p>
            <a:pPr marL="285750" indent="-285750">
              <a:buFont typeface="Arial"/>
              <a:buChar char="•"/>
            </a:pPr>
            <a:r>
              <a:rPr lang="en-GB" b="1">
                <a:solidFill>
                  <a:schemeClr val="tx1"/>
                </a:solidFill>
                <a:ea typeface="+mn-lt"/>
                <a:cs typeface="+mn-lt"/>
              </a:rPr>
              <a:t>Primary sources:</a:t>
            </a:r>
            <a:r>
              <a:rPr lang="en-GB">
                <a:solidFill>
                  <a:schemeClr val="tx1"/>
                </a:solidFill>
                <a:ea typeface="+mn-lt"/>
                <a:cs typeface="+mn-lt"/>
              </a:rPr>
              <a:t> Investing.com (prices, yields, CDS, global indices) &amp; TradingEconomics.com (macroeconomic releases)</a:t>
            </a:r>
            <a:endParaRPr lang="en-GB">
              <a:solidFill>
                <a:schemeClr val="tx1"/>
              </a:solidFill>
            </a:endParaRPr>
          </a:p>
          <a:p>
            <a:pPr marL="285750" indent="-285750">
              <a:buFont typeface="Arial"/>
              <a:buChar char="•"/>
            </a:pPr>
            <a:r>
              <a:rPr lang="en-GB" b="1">
                <a:solidFill>
                  <a:schemeClr val="tx1"/>
                </a:solidFill>
                <a:ea typeface="+mn-lt"/>
                <a:cs typeface="+mn-lt"/>
              </a:rPr>
              <a:t>Extractions &amp; preprocessing:</a:t>
            </a:r>
            <a:r>
              <a:rPr lang="en-GB">
                <a:solidFill>
                  <a:schemeClr val="tx1"/>
                </a:solidFill>
                <a:ea typeface="+mn-lt"/>
                <a:cs typeface="+mn-lt"/>
              </a:rPr>
              <a:t> Data merged in MATLAB, engineered and exported to Python for </a:t>
            </a:r>
            <a:r>
              <a:rPr lang="en-GB" err="1">
                <a:solidFill>
                  <a:schemeClr val="tx1"/>
                </a:solidFill>
                <a:ea typeface="+mn-lt"/>
                <a:cs typeface="+mn-lt"/>
              </a:rPr>
              <a:t>modeling</a:t>
            </a:r>
            <a:endParaRPr lang="en-GB">
              <a:solidFill>
                <a:schemeClr val="tx1"/>
              </a:solidFill>
            </a:endParaRPr>
          </a:p>
          <a:p>
            <a:endParaRPr lang="en-GB">
              <a:solidFill>
                <a:schemeClr val="tx1"/>
              </a:solidFill>
            </a:endParaRPr>
          </a:p>
        </p:txBody>
      </p:sp>
      <p:sp>
        <p:nvSpPr>
          <p:cNvPr id="4" name="Date Placeholder 3">
            <a:extLst>
              <a:ext uri="{FF2B5EF4-FFF2-40B4-BE49-F238E27FC236}">
                <a16:creationId xmlns:a16="http://schemas.microsoft.com/office/drawing/2014/main" id="{649E2800-0B5C-3649-2BFE-07DF025AE6B1}"/>
              </a:ext>
            </a:extLst>
          </p:cNvPr>
          <p:cNvSpPr>
            <a:spLocks noGrp="1"/>
          </p:cNvSpPr>
          <p:nvPr>
            <p:ph type="dt" sz="half" idx="10"/>
          </p:nvPr>
        </p:nvSpPr>
        <p:spPr/>
        <p:txBody>
          <a:bodyPr/>
          <a:lstStyle/>
          <a:p>
            <a:fld id="{02C93F6B-883D-498F-9F99-3402C6FDDB5A}" type="datetime1">
              <a:rPr/>
              <a:t>10.06.2025</a:t>
            </a:fld>
            <a:endParaRPr lang="en-US"/>
          </a:p>
        </p:txBody>
      </p:sp>
      <p:sp>
        <p:nvSpPr>
          <p:cNvPr id="5" name="Footer Placeholder 4">
            <a:extLst>
              <a:ext uri="{FF2B5EF4-FFF2-40B4-BE49-F238E27FC236}">
                <a16:creationId xmlns:a16="http://schemas.microsoft.com/office/drawing/2014/main" id="{C5CAA5F5-A7E7-5FBF-EE8E-6F6C53FB455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C6F620B-98AC-4F19-7486-DA1831207FDC}"/>
              </a:ext>
            </a:extLst>
          </p:cNvPr>
          <p:cNvSpPr>
            <a:spLocks noGrp="1"/>
          </p:cNvSpPr>
          <p:nvPr>
            <p:ph type="sldNum" sz="quarter" idx="12"/>
          </p:nvPr>
        </p:nvSpPr>
        <p:spPr/>
        <p:txBody>
          <a:bodyPr/>
          <a:lstStyle/>
          <a:p>
            <a:fld id="{E30AF5A0-43BB-4336-8627-9123B9144D80}" type="slidenum">
              <a:rPr lang="en-US" dirty="0"/>
              <a:t>12</a:t>
            </a:fld>
            <a:endParaRPr lang="en-US"/>
          </a:p>
        </p:txBody>
      </p:sp>
      <p:pic>
        <p:nvPicPr>
          <p:cNvPr id="7" name="Picture 6" descr="A group of round objects&#10;&#10;AI-generated content may be incorrect.">
            <a:extLst>
              <a:ext uri="{FF2B5EF4-FFF2-40B4-BE49-F238E27FC236}">
                <a16:creationId xmlns:a16="http://schemas.microsoft.com/office/drawing/2014/main" id="{60A61790-0595-384C-A6C4-6588E446BBF0}"/>
              </a:ext>
            </a:extLst>
          </p:cNvPr>
          <p:cNvPicPr>
            <a:picLocks noChangeAspect="1"/>
          </p:cNvPicPr>
          <p:nvPr/>
        </p:nvPicPr>
        <p:blipFill>
          <a:blip r:embed="rId2"/>
          <a:stretch>
            <a:fillRect/>
          </a:stretch>
        </p:blipFill>
        <p:spPr>
          <a:xfrm>
            <a:off x="8485195" y="1912330"/>
            <a:ext cx="3008523" cy="3033342"/>
          </a:xfrm>
          <a:prstGeom prst="rect">
            <a:avLst/>
          </a:prstGeom>
        </p:spPr>
      </p:pic>
    </p:spTree>
    <p:extLst>
      <p:ext uri="{BB962C8B-B14F-4D97-AF65-F5344CB8AC3E}">
        <p14:creationId xmlns:p14="http://schemas.microsoft.com/office/powerpoint/2010/main" val="1991241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E8F3-4025-53CA-123D-B021AED21852}"/>
              </a:ext>
            </a:extLst>
          </p:cNvPr>
          <p:cNvSpPr>
            <a:spLocks noGrp="1"/>
          </p:cNvSpPr>
          <p:nvPr>
            <p:ph type="title"/>
          </p:nvPr>
        </p:nvSpPr>
        <p:spPr>
          <a:xfrm>
            <a:off x="715383" y="853275"/>
            <a:ext cx="10632067" cy="862721"/>
          </a:xfrm>
        </p:spPr>
        <p:txBody>
          <a:bodyPr>
            <a:normAutofit fontScale="90000"/>
          </a:bodyPr>
          <a:lstStyle/>
          <a:p>
            <a:r>
              <a:rPr lang="en-US">
                <a:ea typeface="+mj-lt"/>
                <a:cs typeface="+mj-lt"/>
              </a:rPr>
              <a:t>Feature Groups</a:t>
            </a:r>
            <a:endParaRPr lang="en-US"/>
          </a:p>
        </p:txBody>
      </p:sp>
      <p:sp>
        <p:nvSpPr>
          <p:cNvPr id="3" name="Text Placeholder 2">
            <a:extLst>
              <a:ext uri="{FF2B5EF4-FFF2-40B4-BE49-F238E27FC236}">
                <a16:creationId xmlns:a16="http://schemas.microsoft.com/office/drawing/2014/main" id="{CF1445D7-076D-2433-A309-E260F12E9799}"/>
              </a:ext>
            </a:extLst>
          </p:cNvPr>
          <p:cNvSpPr>
            <a:spLocks noGrp="1"/>
          </p:cNvSpPr>
          <p:nvPr>
            <p:ph type="body" idx="1"/>
          </p:nvPr>
        </p:nvSpPr>
        <p:spPr>
          <a:xfrm>
            <a:off x="715383" y="1598141"/>
            <a:ext cx="5971902" cy="4491509"/>
          </a:xfrm>
        </p:spPr>
        <p:txBody>
          <a:bodyPr vert="horz" lIns="91440" tIns="45720" rIns="91440" bIns="45720" rtlCol="0" anchor="t">
            <a:normAutofit fontScale="55000" lnSpcReduction="20000"/>
          </a:bodyPr>
          <a:lstStyle/>
          <a:p>
            <a:pPr marL="285750" indent="-285750">
              <a:buFont typeface="Arial"/>
              <a:buChar char="•"/>
            </a:pPr>
            <a:r>
              <a:rPr lang="en-US" b="1">
                <a:solidFill>
                  <a:schemeClr val="tx1"/>
                </a:solidFill>
                <a:ea typeface="+mn-lt"/>
                <a:cs typeface="+mn-lt"/>
              </a:rPr>
              <a:t>Daily Price Action</a:t>
            </a:r>
            <a:endParaRPr lang="en-US">
              <a:solidFill>
                <a:schemeClr val="tx1"/>
              </a:solidFill>
            </a:endParaRPr>
          </a:p>
          <a:p>
            <a:pPr marL="742950" lvl="1" indent="-285750">
              <a:buFont typeface="Arial"/>
              <a:buChar char="•"/>
            </a:pPr>
            <a:r>
              <a:rPr lang="en-US">
                <a:solidFill>
                  <a:schemeClr val="tx1"/>
                </a:solidFill>
                <a:ea typeface="+mn-lt"/>
                <a:cs typeface="+mn-lt"/>
              </a:rPr>
              <a:t>Open, high, low, close, volume</a:t>
            </a:r>
            <a:endParaRPr lang="en-US">
              <a:solidFill>
                <a:schemeClr val="tx1"/>
              </a:solidFill>
            </a:endParaRPr>
          </a:p>
          <a:p>
            <a:pPr marL="285750" indent="-285750">
              <a:buFont typeface="Arial"/>
              <a:buChar char="•"/>
            </a:pPr>
            <a:r>
              <a:rPr lang="en-US" b="1">
                <a:solidFill>
                  <a:schemeClr val="tx1"/>
                </a:solidFill>
                <a:ea typeface="+mn-lt"/>
                <a:cs typeface="+mn-lt"/>
              </a:rPr>
              <a:t>Technical Indicators</a:t>
            </a:r>
            <a:endParaRPr lang="en-US">
              <a:solidFill>
                <a:schemeClr val="tx1"/>
              </a:solidFill>
            </a:endParaRPr>
          </a:p>
          <a:p>
            <a:pPr marL="742950" lvl="1" indent="-285750">
              <a:buFont typeface="Arial"/>
              <a:buChar char="•"/>
            </a:pPr>
            <a:r>
              <a:rPr lang="en-US">
                <a:solidFill>
                  <a:schemeClr val="tx1"/>
                </a:solidFill>
                <a:ea typeface="+mn-lt"/>
                <a:cs typeface="+mn-lt"/>
              </a:rPr>
              <a:t>EMA 20/50/200</a:t>
            </a:r>
            <a:endParaRPr lang="en-US">
              <a:solidFill>
                <a:schemeClr val="tx1"/>
              </a:solidFill>
            </a:endParaRPr>
          </a:p>
          <a:p>
            <a:pPr marL="742950" lvl="1" indent="-285750">
              <a:buFont typeface="Arial"/>
              <a:buChar char="•"/>
            </a:pPr>
            <a:r>
              <a:rPr lang="en-US">
                <a:solidFill>
                  <a:schemeClr val="tx1"/>
                </a:solidFill>
                <a:ea typeface="+mn-lt"/>
                <a:cs typeface="+mn-lt"/>
              </a:rPr>
              <a:t>RSI (14-day)</a:t>
            </a:r>
            <a:endParaRPr lang="en-US">
              <a:solidFill>
                <a:schemeClr val="tx1"/>
              </a:solidFill>
            </a:endParaRPr>
          </a:p>
          <a:p>
            <a:pPr marL="742950" lvl="1" indent="-285750">
              <a:buFont typeface="Arial"/>
              <a:buChar char="•"/>
            </a:pPr>
            <a:r>
              <a:rPr lang="en-US">
                <a:solidFill>
                  <a:schemeClr val="tx1"/>
                </a:solidFill>
                <a:ea typeface="+mn-lt"/>
                <a:cs typeface="+mn-lt"/>
              </a:rPr>
              <a:t>MACD (line, signal, histogram)</a:t>
            </a:r>
            <a:endParaRPr lang="en-US">
              <a:solidFill>
                <a:schemeClr val="tx1"/>
              </a:solidFill>
            </a:endParaRPr>
          </a:p>
          <a:p>
            <a:pPr marL="742950" lvl="1" indent="-285750">
              <a:buFont typeface="Arial"/>
              <a:buChar char="•"/>
            </a:pPr>
            <a:r>
              <a:rPr lang="en-US">
                <a:solidFill>
                  <a:schemeClr val="tx1"/>
                </a:solidFill>
                <a:ea typeface="+mn-lt"/>
                <a:cs typeface="+mn-lt"/>
              </a:rPr>
              <a:t>Bollinger Bands</a:t>
            </a:r>
            <a:endParaRPr lang="en-US">
              <a:solidFill>
                <a:schemeClr val="tx1"/>
              </a:solidFill>
            </a:endParaRPr>
          </a:p>
          <a:p>
            <a:pPr marL="742950" lvl="1" indent="-285750">
              <a:buFont typeface="Arial"/>
              <a:buChar char="•"/>
            </a:pPr>
            <a:r>
              <a:rPr lang="en-US">
                <a:solidFill>
                  <a:schemeClr val="tx1"/>
                </a:solidFill>
                <a:ea typeface="+mn-lt"/>
                <a:cs typeface="+mn-lt"/>
              </a:rPr>
              <a:t>ATR (14-day)</a:t>
            </a:r>
            <a:endParaRPr lang="en-US">
              <a:solidFill>
                <a:schemeClr val="tx1"/>
              </a:solidFill>
            </a:endParaRPr>
          </a:p>
          <a:p>
            <a:pPr marL="285750" indent="-285750">
              <a:buFont typeface="Arial"/>
              <a:buChar char="•"/>
            </a:pPr>
            <a:r>
              <a:rPr lang="en-US" b="1">
                <a:solidFill>
                  <a:schemeClr val="tx1"/>
                </a:solidFill>
                <a:ea typeface="+mn-lt"/>
                <a:cs typeface="+mn-lt"/>
              </a:rPr>
              <a:t>Cross-Market Metrics</a:t>
            </a:r>
            <a:endParaRPr lang="en-US">
              <a:solidFill>
                <a:schemeClr val="tx1"/>
              </a:solidFill>
            </a:endParaRPr>
          </a:p>
          <a:p>
            <a:pPr marL="742950" lvl="1" indent="-285750">
              <a:buFont typeface="Arial"/>
              <a:buChar char="•"/>
            </a:pPr>
            <a:r>
              <a:rPr lang="en-US">
                <a:solidFill>
                  <a:schemeClr val="tx1"/>
                </a:solidFill>
                <a:ea typeface="+mn-lt"/>
                <a:cs typeface="+mn-lt"/>
              </a:rPr>
              <a:t>Turkey 2- &amp; 10-year bond yields &amp; CDS</a:t>
            </a:r>
            <a:endParaRPr lang="en-US">
              <a:solidFill>
                <a:schemeClr val="tx1"/>
              </a:solidFill>
            </a:endParaRPr>
          </a:p>
          <a:p>
            <a:pPr marL="742950" lvl="1" indent="-285750">
              <a:buFont typeface="Arial"/>
              <a:buChar char="•"/>
            </a:pPr>
            <a:r>
              <a:rPr lang="en-US">
                <a:solidFill>
                  <a:schemeClr val="tx1"/>
                </a:solidFill>
                <a:ea typeface="+mn-lt"/>
                <a:cs typeface="+mn-lt"/>
              </a:rPr>
              <a:t>USD/TRY, XAU/USD</a:t>
            </a:r>
            <a:endParaRPr lang="en-US">
              <a:solidFill>
                <a:schemeClr val="tx1"/>
              </a:solidFill>
            </a:endParaRPr>
          </a:p>
          <a:p>
            <a:pPr marL="742950" lvl="1" indent="-285750">
              <a:buFont typeface="Arial"/>
              <a:buChar char="•"/>
            </a:pPr>
            <a:r>
              <a:rPr lang="en-US">
                <a:solidFill>
                  <a:schemeClr val="tx1"/>
                </a:solidFill>
                <a:ea typeface="+mn-lt"/>
                <a:cs typeface="+mn-lt"/>
              </a:rPr>
              <a:t>VIX, EEM, S&amp;P 500, DAX, Nikkei</a:t>
            </a:r>
            <a:endParaRPr lang="en-US">
              <a:solidFill>
                <a:schemeClr val="tx1"/>
              </a:solidFill>
            </a:endParaRPr>
          </a:p>
          <a:p>
            <a:pPr marL="285750" indent="-285750">
              <a:buFont typeface="Arial"/>
              <a:buChar char="•"/>
            </a:pPr>
            <a:r>
              <a:rPr lang="en-US" b="1">
                <a:solidFill>
                  <a:schemeClr val="tx1"/>
                </a:solidFill>
                <a:ea typeface="+mn-lt"/>
                <a:cs typeface="+mn-lt"/>
              </a:rPr>
              <a:t>Macroeconomic Data</a:t>
            </a:r>
            <a:endParaRPr lang="en-US">
              <a:solidFill>
                <a:schemeClr val="tx1"/>
              </a:solidFill>
            </a:endParaRPr>
          </a:p>
          <a:p>
            <a:pPr marL="742950" lvl="1" indent="-285750">
              <a:buFont typeface="Arial"/>
              <a:buChar char="•"/>
            </a:pPr>
            <a:r>
              <a:rPr lang="en-US">
                <a:solidFill>
                  <a:schemeClr val="tx1"/>
                </a:solidFill>
                <a:ea typeface="+mn-lt"/>
                <a:cs typeface="+mn-lt"/>
              </a:rPr>
              <a:t>PMI, M2, inflation, policy &amp; market rates, unemployment</a:t>
            </a:r>
            <a:endParaRPr lang="en-US">
              <a:solidFill>
                <a:schemeClr val="tx1"/>
              </a:solidFill>
            </a:endParaRPr>
          </a:p>
          <a:p>
            <a:pPr marL="742950" lvl="1" indent="-285750">
              <a:buFont typeface="Arial"/>
              <a:buChar char="•"/>
            </a:pPr>
            <a:r>
              <a:rPr lang="en-US">
                <a:solidFill>
                  <a:schemeClr val="tx1"/>
                </a:solidFill>
                <a:ea typeface="+mn-lt"/>
                <a:cs typeface="+mn-lt"/>
              </a:rPr>
              <a:t>GDP growth, Fed funds rate</a:t>
            </a:r>
            <a:endParaRPr lang="en-US">
              <a:solidFill>
                <a:schemeClr val="tx1"/>
              </a:solidFill>
            </a:endParaRPr>
          </a:p>
          <a:p>
            <a:pPr marL="285750" indent="-285750">
              <a:buFont typeface="Arial"/>
              <a:buChar char="•"/>
            </a:pPr>
            <a:r>
              <a:rPr lang="en-US" b="1">
                <a:solidFill>
                  <a:schemeClr val="tx1"/>
                </a:solidFill>
                <a:ea typeface="+mn-lt"/>
                <a:cs typeface="+mn-lt"/>
              </a:rPr>
              <a:t>Temporal Features</a:t>
            </a:r>
            <a:endParaRPr lang="en-US">
              <a:solidFill>
                <a:schemeClr val="tx1"/>
              </a:solidFill>
            </a:endParaRPr>
          </a:p>
          <a:p>
            <a:pPr marL="742950" lvl="1" indent="-285750">
              <a:buFont typeface="Arial"/>
              <a:buChar char="•"/>
            </a:pPr>
            <a:r>
              <a:rPr lang="en-US">
                <a:solidFill>
                  <a:schemeClr val="tx1"/>
                </a:solidFill>
                <a:ea typeface="+mn-lt"/>
                <a:cs typeface="+mn-lt"/>
              </a:rPr>
              <a:t>Day, week, month, quarter, year encoded as sine &amp; cosine waves</a:t>
            </a:r>
            <a:endParaRPr lang="en-US">
              <a:solidFill>
                <a:schemeClr val="tx1"/>
              </a:solidFill>
            </a:endParaRPr>
          </a:p>
          <a:p>
            <a:endParaRPr lang="en-US">
              <a:solidFill>
                <a:schemeClr val="tx1"/>
              </a:solidFill>
            </a:endParaRPr>
          </a:p>
        </p:txBody>
      </p:sp>
      <p:sp>
        <p:nvSpPr>
          <p:cNvPr id="4" name="Date Placeholder 3">
            <a:extLst>
              <a:ext uri="{FF2B5EF4-FFF2-40B4-BE49-F238E27FC236}">
                <a16:creationId xmlns:a16="http://schemas.microsoft.com/office/drawing/2014/main" id="{117E005A-D7C6-9ADF-B4C4-E5FF9A2E3DBA}"/>
              </a:ext>
            </a:extLst>
          </p:cNvPr>
          <p:cNvSpPr>
            <a:spLocks noGrp="1"/>
          </p:cNvSpPr>
          <p:nvPr>
            <p:ph type="dt" sz="half" idx="10"/>
          </p:nvPr>
        </p:nvSpPr>
        <p:spPr/>
        <p:txBody>
          <a:bodyPr/>
          <a:lstStyle/>
          <a:p>
            <a:fld id="{9DB03A79-A828-40DD-A426-D1186348C733}" type="datetime1">
              <a:t>10.06.2025</a:t>
            </a:fld>
            <a:endParaRPr lang="en-US"/>
          </a:p>
        </p:txBody>
      </p:sp>
      <p:sp>
        <p:nvSpPr>
          <p:cNvPr id="5" name="Footer Placeholder 4">
            <a:extLst>
              <a:ext uri="{FF2B5EF4-FFF2-40B4-BE49-F238E27FC236}">
                <a16:creationId xmlns:a16="http://schemas.microsoft.com/office/drawing/2014/main" id="{B6AF0C0D-6105-67E4-F392-B9CC9CEEFA9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0C04253-4E09-5F70-BD3C-379D38949796}"/>
              </a:ext>
            </a:extLst>
          </p:cNvPr>
          <p:cNvSpPr>
            <a:spLocks noGrp="1"/>
          </p:cNvSpPr>
          <p:nvPr>
            <p:ph type="sldNum" sz="quarter" idx="12"/>
          </p:nvPr>
        </p:nvSpPr>
        <p:spPr/>
        <p:txBody>
          <a:bodyPr/>
          <a:lstStyle/>
          <a:p>
            <a:fld id="{E30AF5A0-43BB-4336-8627-9123B9144D80}" type="slidenum">
              <a:rPr lang="en-US" dirty="0"/>
              <a:t>13</a:t>
            </a:fld>
            <a:endParaRPr lang="en-US"/>
          </a:p>
        </p:txBody>
      </p:sp>
    </p:spTree>
    <p:extLst>
      <p:ext uri="{BB962C8B-B14F-4D97-AF65-F5344CB8AC3E}">
        <p14:creationId xmlns:p14="http://schemas.microsoft.com/office/powerpoint/2010/main" val="3630398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649FB-1E7C-A4EB-69F0-BD616272FBFD}"/>
              </a:ext>
            </a:extLst>
          </p:cNvPr>
          <p:cNvSpPr>
            <a:spLocks noGrp="1"/>
          </p:cNvSpPr>
          <p:nvPr>
            <p:ph type="title"/>
          </p:nvPr>
        </p:nvSpPr>
        <p:spPr>
          <a:xfrm>
            <a:off x="715383" y="928845"/>
            <a:ext cx="10632067" cy="787151"/>
          </a:xfrm>
        </p:spPr>
        <p:txBody>
          <a:bodyPr>
            <a:normAutofit fontScale="90000"/>
          </a:bodyPr>
          <a:lstStyle/>
          <a:p>
            <a:r>
              <a:rPr lang="en-US">
                <a:ea typeface="+mj-lt"/>
                <a:cs typeface="+mj-lt"/>
              </a:rPr>
              <a:t>Data Cleaning &amp; Engineering</a:t>
            </a:r>
            <a:endParaRPr lang="en-US"/>
          </a:p>
        </p:txBody>
      </p:sp>
      <p:sp>
        <p:nvSpPr>
          <p:cNvPr id="3" name="Text Placeholder 2">
            <a:extLst>
              <a:ext uri="{FF2B5EF4-FFF2-40B4-BE49-F238E27FC236}">
                <a16:creationId xmlns:a16="http://schemas.microsoft.com/office/drawing/2014/main" id="{3B027F28-6A48-B25A-7019-40E042E4FD6D}"/>
              </a:ext>
            </a:extLst>
          </p:cNvPr>
          <p:cNvSpPr>
            <a:spLocks noGrp="1"/>
          </p:cNvSpPr>
          <p:nvPr>
            <p:ph type="body" idx="1"/>
          </p:nvPr>
        </p:nvSpPr>
        <p:spPr>
          <a:xfrm>
            <a:off x="715383" y="1919315"/>
            <a:ext cx="10632067" cy="4170335"/>
          </a:xfrm>
          <a:solidFill>
            <a:schemeClr val="bg1"/>
          </a:solidFill>
        </p:spPr>
        <p:txBody>
          <a:bodyPr vert="horz" lIns="91440" tIns="45720" rIns="91440" bIns="45720" rtlCol="0" anchor="t">
            <a:normAutofit fontScale="92500"/>
          </a:bodyPr>
          <a:lstStyle/>
          <a:p>
            <a:pPr marL="285750" indent="-285750">
              <a:buFont typeface="Arial"/>
              <a:buChar char="•"/>
            </a:pPr>
            <a:r>
              <a:rPr lang="en-US" b="1">
                <a:solidFill>
                  <a:schemeClr val="tx1"/>
                </a:solidFill>
                <a:ea typeface="+mn-lt"/>
                <a:cs typeface="+mn-lt"/>
              </a:rPr>
              <a:t>Missing / inconsistent records: Manual inspection → resampling &amp; correction</a:t>
            </a:r>
            <a:endParaRPr lang="en-US" b="1">
              <a:solidFill>
                <a:schemeClr val="tx1"/>
              </a:solidFill>
            </a:endParaRPr>
          </a:p>
          <a:p>
            <a:pPr marL="285750" indent="-285750">
              <a:buFont typeface="Arial"/>
              <a:buChar char="•"/>
            </a:pPr>
            <a:r>
              <a:rPr lang="en-US" b="1">
                <a:solidFill>
                  <a:schemeClr val="tx1"/>
                </a:solidFill>
                <a:ea typeface="+mn-lt"/>
                <a:cs typeface="+mn-lt"/>
              </a:rPr>
              <a:t>No look-ahead bias: Future information removed</a:t>
            </a:r>
            <a:endParaRPr lang="en-US" b="1">
              <a:solidFill>
                <a:schemeClr val="tx1"/>
              </a:solidFill>
            </a:endParaRPr>
          </a:p>
          <a:p>
            <a:pPr marL="285750" indent="-285750">
              <a:buFont typeface="Arial"/>
              <a:buChar char="•"/>
            </a:pPr>
            <a:r>
              <a:rPr lang="en-US" b="1">
                <a:solidFill>
                  <a:schemeClr val="tx1"/>
                </a:solidFill>
                <a:ea typeface="+mn-lt"/>
                <a:cs typeface="+mn-lt"/>
              </a:rPr>
              <a:t>Cyclic time variables:</a:t>
            </a:r>
            <a:endParaRPr lang="en-US" b="1">
              <a:solidFill>
                <a:schemeClr val="tx1"/>
              </a:solidFill>
            </a:endParaRPr>
          </a:p>
          <a:p>
            <a:pPr marL="285750" indent="-285750">
              <a:buFont typeface="Arial"/>
              <a:buChar char="•"/>
            </a:pPr>
            <a:r>
              <a:rPr lang="en-US" b="1">
                <a:solidFill>
                  <a:schemeClr val="tx1"/>
                </a:solidFill>
                <a:ea typeface="+mn-lt"/>
                <a:cs typeface="+mn-lt"/>
              </a:rPr>
              <a:t>Converted with sin( 2πx/max ) &amp; cos( 2πx/max ) to respect periodicity</a:t>
            </a:r>
            <a:endParaRPr lang="en-US" b="1">
              <a:solidFill>
                <a:schemeClr val="tx1"/>
              </a:solidFill>
            </a:endParaRPr>
          </a:p>
          <a:p>
            <a:pPr marL="285750" indent="-285750">
              <a:buFont typeface="Arial"/>
              <a:buChar char="•"/>
            </a:pPr>
            <a:r>
              <a:rPr lang="en-US" b="1">
                <a:solidFill>
                  <a:schemeClr val="tx1"/>
                </a:solidFill>
                <a:ea typeface="+mn-lt"/>
                <a:cs typeface="+mn-lt"/>
              </a:rPr>
              <a:t>Technical indicators: Generated via MATLAB Financial Toolbox + custom code</a:t>
            </a:r>
            <a:endParaRPr lang="en-US" b="1">
              <a:solidFill>
                <a:schemeClr val="tx1"/>
              </a:solidFill>
            </a:endParaRPr>
          </a:p>
          <a:p>
            <a:pPr marL="285750" indent="-285750">
              <a:buFont typeface="Arial"/>
              <a:buChar char="•"/>
            </a:pPr>
            <a:r>
              <a:rPr lang="en-US" b="1">
                <a:solidFill>
                  <a:schemeClr val="tx1"/>
                </a:solidFill>
                <a:ea typeface="+mn-lt"/>
                <a:cs typeface="+mn-lt"/>
              </a:rPr>
              <a:t>Macroeconomic release tracking:</a:t>
            </a:r>
            <a:endParaRPr lang="en-US" b="1">
              <a:solidFill>
                <a:schemeClr val="tx1"/>
              </a:solidFill>
            </a:endParaRPr>
          </a:p>
          <a:p>
            <a:pPr marL="285750" indent="-285750">
              <a:buFont typeface="Arial"/>
              <a:buChar char="•"/>
            </a:pPr>
            <a:r>
              <a:rPr lang="en-US" b="1" i="1" err="1">
                <a:solidFill>
                  <a:schemeClr val="tx1"/>
                </a:solidFill>
                <a:ea typeface="+mn-lt"/>
                <a:cs typeface="+mn-lt"/>
              </a:rPr>
              <a:t>feature_update</a:t>
            </a:r>
            <a:r>
              <a:rPr lang="en-US" b="1">
                <a:solidFill>
                  <a:schemeClr val="tx1"/>
                </a:solidFill>
                <a:ea typeface="+mn-lt"/>
                <a:cs typeface="+mn-lt"/>
              </a:rPr>
              <a:t> (binary flag on release day)</a:t>
            </a:r>
            <a:endParaRPr lang="en-US" b="1">
              <a:solidFill>
                <a:schemeClr val="tx1"/>
              </a:solidFill>
            </a:endParaRPr>
          </a:p>
          <a:p>
            <a:pPr marL="285750" indent="-285750">
              <a:buFont typeface="Arial"/>
              <a:buChar char="•"/>
            </a:pPr>
            <a:r>
              <a:rPr lang="en-US" b="1" i="1" err="1">
                <a:solidFill>
                  <a:schemeClr val="tx1"/>
                </a:solidFill>
                <a:ea typeface="+mn-lt"/>
                <a:cs typeface="+mn-lt"/>
              </a:rPr>
              <a:t>days_since_update</a:t>
            </a:r>
            <a:r>
              <a:rPr lang="en-US" b="1">
                <a:solidFill>
                  <a:schemeClr val="tx1"/>
                </a:solidFill>
                <a:ea typeface="+mn-lt"/>
                <a:cs typeface="+mn-lt"/>
              </a:rPr>
              <a:t> (elapsed days since last release)</a:t>
            </a:r>
            <a:endParaRPr lang="en-US" b="1">
              <a:solidFill>
                <a:schemeClr val="tx1"/>
              </a:solidFill>
            </a:endParaRPr>
          </a:p>
          <a:p>
            <a:endParaRPr lang="en-US" b="1">
              <a:solidFill>
                <a:schemeClr val="tx1"/>
              </a:solidFill>
            </a:endParaRPr>
          </a:p>
        </p:txBody>
      </p:sp>
      <p:sp>
        <p:nvSpPr>
          <p:cNvPr id="4" name="Date Placeholder 3">
            <a:extLst>
              <a:ext uri="{FF2B5EF4-FFF2-40B4-BE49-F238E27FC236}">
                <a16:creationId xmlns:a16="http://schemas.microsoft.com/office/drawing/2014/main" id="{A065419D-1639-9A1F-E12F-48AE0B91A447}"/>
              </a:ext>
            </a:extLst>
          </p:cNvPr>
          <p:cNvSpPr>
            <a:spLocks noGrp="1"/>
          </p:cNvSpPr>
          <p:nvPr>
            <p:ph type="dt" sz="half" idx="10"/>
          </p:nvPr>
        </p:nvSpPr>
        <p:spPr/>
        <p:txBody>
          <a:bodyPr/>
          <a:lstStyle/>
          <a:p>
            <a:fld id="{8EEAB698-C6BA-4375-9382-C86FD8C2B2FA}" type="datetime1">
              <a:t>10.06.2025</a:t>
            </a:fld>
            <a:endParaRPr lang="en-US"/>
          </a:p>
        </p:txBody>
      </p:sp>
      <p:sp>
        <p:nvSpPr>
          <p:cNvPr id="5" name="Footer Placeholder 4">
            <a:extLst>
              <a:ext uri="{FF2B5EF4-FFF2-40B4-BE49-F238E27FC236}">
                <a16:creationId xmlns:a16="http://schemas.microsoft.com/office/drawing/2014/main" id="{16D44245-31E2-27F0-CE6A-9542FC296BD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7B2234C-EBCF-C2F2-7E43-F9A3A547CCF9}"/>
              </a:ext>
            </a:extLst>
          </p:cNvPr>
          <p:cNvSpPr>
            <a:spLocks noGrp="1"/>
          </p:cNvSpPr>
          <p:nvPr>
            <p:ph type="sldNum" sz="quarter" idx="12"/>
          </p:nvPr>
        </p:nvSpPr>
        <p:spPr/>
        <p:txBody>
          <a:bodyPr/>
          <a:lstStyle/>
          <a:p>
            <a:fld id="{E30AF5A0-43BB-4336-8627-9123B9144D80}" type="slidenum">
              <a:rPr lang="en-US" dirty="0"/>
              <a:t>14</a:t>
            </a:fld>
            <a:endParaRPr lang="en-US"/>
          </a:p>
        </p:txBody>
      </p:sp>
    </p:spTree>
    <p:extLst>
      <p:ext uri="{BB962C8B-B14F-4D97-AF65-F5344CB8AC3E}">
        <p14:creationId xmlns:p14="http://schemas.microsoft.com/office/powerpoint/2010/main" val="137943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D8EA-02A3-CC73-74C5-4F83C7DAC07B}"/>
              </a:ext>
            </a:extLst>
          </p:cNvPr>
          <p:cNvSpPr>
            <a:spLocks noGrp="1"/>
          </p:cNvSpPr>
          <p:nvPr>
            <p:ph type="title"/>
          </p:nvPr>
        </p:nvSpPr>
        <p:spPr>
          <a:xfrm>
            <a:off x="715383" y="872168"/>
            <a:ext cx="10632067" cy="1070539"/>
          </a:xfrm>
        </p:spPr>
        <p:txBody>
          <a:bodyPr/>
          <a:lstStyle/>
          <a:p>
            <a:r>
              <a:rPr lang="en-US">
                <a:ea typeface="+mj-lt"/>
                <a:cs typeface="+mj-lt"/>
              </a:rPr>
              <a:t>Scaling &amp; Model Readiness</a:t>
            </a:r>
            <a:endParaRPr lang="en-US"/>
          </a:p>
        </p:txBody>
      </p:sp>
      <p:sp>
        <p:nvSpPr>
          <p:cNvPr id="3" name="Text Placeholder 2">
            <a:extLst>
              <a:ext uri="{FF2B5EF4-FFF2-40B4-BE49-F238E27FC236}">
                <a16:creationId xmlns:a16="http://schemas.microsoft.com/office/drawing/2014/main" id="{F87DB129-80C8-EF53-33FE-0E6EF1F82D1C}"/>
              </a:ext>
            </a:extLst>
          </p:cNvPr>
          <p:cNvSpPr>
            <a:spLocks noGrp="1"/>
          </p:cNvSpPr>
          <p:nvPr>
            <p:ph type="body" idx="1"/>
          </p:nvPr>
        </p:nvSpPr>
        <p:spPr>
          <a:xfrm>
            <a:off x="715383" y="2045265"/>
            <a:ext cx="10632067" cy="4044385"/>
          </a:xfrm>
        </p:spPr>
        <p:txBody>
          <a:bodyPr vert="horz" lIns="91440" tIns="45720" rIns="91440" bIns="45720" rtlCol="0" anchor="t">
            <a:normAutofit/>
          </a:bodyPr>
          <a:lstStyle/>
          <a:p>
            <a:pPr marL="285750" indent="-285750">
              <a:buFont typeface="Arial"/>
              <a:buChar char="•"/>
            </a:pPr>
            <a:r>
              <a:rPr lang="en-US" b="1">
                <a:solidFill>
                  <a:schemeClr val="tx1"/>
                </a:solidFill>
                <a:ea typeface="+mn-lt"/>
                <a:cs typeface="+mn-lt"/>
              </a:rPr>
              <a:t>Window-based normalization</a:t>
            </a:r>
            <a:endParaRPr lang="en-US">
              <a:solidFill>
                <a:schemeClr val="tx1"/>
              </a:solidFill>
            </a:endParaRPr>
          </a:p>
          <a:p>
            <a:pPr marL="285750" indent="-285750">
              <a:buFont typeface="Arial"/>
              <a:buChar char="•"/>
            </a:pPr>
            <a:r>
              <a:rPr lang="en-US" err="1">
                <a:solidFill>
                  <a:schemeClr val="tx1"/>
                </a:solidFill>
                <a:ea typeface="+mn-lt"/>
                <a:cs typeface="+mn-lt"/>
              </a:rPr>
              <a:t>MinMaxScaler</a:t>
            </a:r>
            <a:r>
              <a:rPr lang="en-US">
                <a:solidFill>
                  <a:schemeClr val="tx1"/>
                </a:solidFill>
                <a:ea typeface="+mn-lt"/>
                <a:cs typeface="+mn-lt"/>
              </a:rPr>
              <a:t> &amp; </a:t>
            </a:r>
            <a:r>
              <a:rPr lang="en-US" err="1">
                <a:solidFill>
                  <a:schemeClr val="tx1"/>
                </a:solidFill>
                <a:ea typeface="+mn-lt"/>
                <a:cs typeface="+mn-lt"/>
              </a:rPr>
              <a:t>StandardScaler</a:t>
            </a:r>
            <a:r>
              <a:rPr lang="en-US">
                <a:solidFill>
                  <a:schemeClr val="tx1"/>
                </a:solidFill>
                <a:ea typeface="+mn-lt"/>
                <a:cs typeface="+mn-lt"/>
              </a:rPr>
              <a:t> fitted </a:t>
            </a:r>
            <a:r>
              <a:rPr lang="en-US" b="1">
                <a:solidFill>
                  <a:schemeClr val="tx1"/>
                </a:solidFill>
                <a:ea typeface="+mn-lt"/>
                <a:cs typeface="+mn-lt"/>
              </a:rPr>
              <a:t>only on training windows</a:t>
            </a:r>
            <a:r>
              <a:rPr lang="en-US">
                <a:solidFill>
                  <a:schemeClr val="tx1"/>
                </a:solidFill>
                <a:ea typeface="+mn-lt"/>
                <a:cs typeface="+mn-lt"/>
              </a:rPr>
              <a:t> to avoid leakage</a:t>
            </a:r>
            <a:endParaRPr lang="en-US">
              <a:solidFill>
                <a:schemeClr val="tx1"/>
              </a:solidFill>
            </a:endParaRPr>
          </a:p>
          <a:p>
            <a:pPr marL="285750" indent="-285750">
              <a:buFont typeface="Arial"/>
              <a:buChar char="•"/>
            </a:pPr>
            <a:r>
              <a:rPr lang="en-US">
                <a:solidFill>
                  <a:schemeClr val="tx1"/>
                </a:solidFill>
                <a:ea typeface="+mn-lt"/>
                <a:cs typeface="+mn-lt"/>
              </a:rPr>
              <a:t>Binary flags and sine/cosine time features kept unscaled</a:t>
            </a:r>
            <a:endParaRPr lang="en-US">
              <a:solidFill>
                <a:schemeClr val="tx1"/>
              </a:solidFill>
            </a:endParaRPr>
          </a:p>
          <a:p>
            <a:pPr marL="285750" indent="-285750">
              <a:buFont typeface="Arial"/>
              <a:buChar char="•"/>
            </a:pPr>
            <a:r>
              <a:rPr lang="en-US" b="1">
                <a:solidFill>
                  <a:schemeClr val="tx1"/>
                </a:solidFill>
                <a:ea typeface="+mn-lt"/>
                <a:cs typeface="+mn-lt"/>
              </a:rPr>
              <a:t>Dimensionality reduction:</a:t>
            </a:r>
            <a:r>
              <a:rPr lang="en-US">
                <a:solidFill>
                  <a:schemeClr val="tx1"/>
                </a:solidFill>
                <a:ea typeface="+mn-lt"/>
                <a:cs typeface="+mn-lt"/>
              </a:rPr>
              <a:t> Not applied (PCA optional)</a:t>
            </a:r>
            <a:endParaRPr lang="en-US">
              <a:solidFill>
                <a:schemeClr val="tx1"/>
              </a:solidFill>
            </a:endParaRPr>
          </a:p>
          <a:p>
            <a:pPr marL="285750" indent="-285750">
              <a:buFont typeface="Arial"/>
              <a:buChar char="•"/>
            </a:pPr>
            <a:r>
              <a:rPr lang="en-US" b="1">
                <a:solidFill>
                  <a:schemeClr val="tx1"/>
                </a:solidFill>
                <a:ea typeface="+mn-lt"/>
                <a:cs typeface="+mn-lt"/>
              </a:rPr>
              <a:t>Outcome:</a:t>
            </a:r>
            <a:r>
              <a:rPr lang="en-US">
                <a:solidFill>
                  <a:schemeClr val="tx1"/>
                </a:solidFill>
                <a:ea typeface="+mn-lt"/>
                <a:cs typeface="+mn-lt"/>
              </a:rPr>
              <a:t> Clean, leakage-free 59-dimensional feature matrix ready for daily BIST 100 closing-price prediction.</a:t>
            </a:r>
            <a:endParaRPr lang="en-US">
              <a:solidFill>
                <a:schemeClr val="tx1"/>
              </a:solidFill>
            </a:endParaRPr>
          </a:p>
          <a:p>
            <a:endParaRPr lang="en-US">
              <a:solidFill>
                <a:schemeClr val="tx1"/>
              </a:solidFill>
            </a:endParaRPr>
          </a:p>
        </p:txBody>
      </p:sp>
      <p:sp>
        <p:nvSpPr>
          <p:cNvPr id="4" name="Date Placeholder 3">
            <a:extLst>
              <a:ext uri="{FF2B5EF4-FFF2-40B4-BE49-F238E27FC236}">
                <a16:creationId xmlns:a16="http://schemas.microsoft.com/office/drawing/2014/main" id="{90198738-16B4-F5F4-C456-CEE7E93A385A}"/>
              </a:ext>
            </a:extLst>
          </p:cNvPr>
          <p:cNvSpPr>
            <a:spLocks noGrp="1"/>
          </p:cNvSpPr>
          <p:nvPr>
            <p:ph type="dt" sz="half" idx="10"/>
          </p:nvPr>
        </p:nvSpPr>
        <p:spPr/>
        <p:txBody>
          <a:bodyPr/>
          <a:lstStyle/>
          <a:p>
            <a:fld id="{9A696D60-B878-4CCA-AAD2-BF18C320E2ED}" type="datetime1">
              <a:t>10.06.2025</a:t>
            </a:fld>
            <a:endParaRPr lang="en-US"/>
          </a:p>
        </p:txBody>
      </p:sp>
      <p:sp>
        <p:nvSpPr>
          <p:cNvPr id="5" name="Footer Placeholder 4">
            <a:extLst>
              <a:ext uri="{FF2B5EF4-FFF2-40B4-BE49-F238E27FC236}">
                <a16:creationId xmlns:a16="http://schemas.microsoft.com/office/drawing/2014/main" id="{72D5910B-54E7-5637-05BE-557B44866FB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DDAA47B-ED04-DFF4-B2C2-F0376DB4CFEA}"/>
              </a:ext>
            </a:extLst>
          </p:cNvPr>
          <p:cNvSpPr>
            <a:spLocks noGrp="1"/>
          </p:cNvSpPr>
          <p:nvPr>
            <p:ph type="sldNum" sz="quarter" idx="12"/>
          </p:nvPr>
        </p:nvSpPr>
        <p:spPr/>
        <p:txBody>
          <a:bodyPr/>
          <a:lstStyle/>
          <a:p>
            <a:fld id="{E30AF5A0-43BB-4336-8627-9123B9144D80}" type="slidenum">
              <a:rPr lang="en-US" dirty="0"/>
              <a:t>15</a:t>
            </a:fld>
            <a:endParaRPr lang="en-US"/>
          </a:p>
        </p:txBody>
      </p:sp>
    </p:spTree>
    <p:extLst>
      <p:ext uri="{BB962C8B-B14F-4D97-AF65-F5344CB8AC3E}">
        <p14:creationId xmlns:p14="http://schemas.microsoft.com/office/powerpoint/2010/main" val="250802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D456C-988F-6581-1260-34EDE5130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F248E-CFE7-0CA8-A210-167CD9B7FB07}"/>
              </a:ext>
            </a:extLst>
          </p:cNvPr>
          <p:cNvSpPr>
            <a:spLocks noGrp="1"/>
          </p:cNvSpPr>
          <p:nvPr>
            <p:ph type="title"/>
          </p:nvPr>
        </p:nvSpPr>
        <p:spPr>
          <a:xfrm>
            <a:off x="715383" y="788081"/>
            <a:ext cx="10632067" cy="1111023"/>
          </a:xfrm>
        </p:spPr>
        <p:txBody>
          <a:bodyPr/>
          <a:lstStyle/>
          <a:p>
            <a:r>
              <a:rPr lang="en-GB"/>
              <a:t>Iv. System </a:t>
            </a:r>
            <a:r>
              <a:rPr lang="en-GB" err="1"/>
              <a:t>modeL</a:t>
            </a:r>
          </a:p>
        </p:txBody>
      </p:sp>
      <p:sp>
        <p:nvSpPr>
          <p:cNvPr id="3" name="Text Placeholder 2">
            <a:extLst>
              <a:ext uri="{FF2B5EF4-FFF2-40B4-BE49-F238E27FC236}">
                <a16:creationId xmlns:a16="http://schemas.microsoft.com/office/drawing/2014/main" id="{2F748E29-1A98-0AFD-5ECD-5BD84C0B9875}"/>
              </a:ext>
            </a:extLst>
          </p:cNvPr>
          <p:cNvSpPr>
            <a:spLocks noGrp="1"/>
          </p:cNvSpPr>
          <p:nvPr>
            <p:ph type="body" idx="1"/>
          </p:nvPr>
        </p:nvSpPr>
        <p:spPr>
          <a:xfrm>
            <a:off x="715383" y="1911578"/>
            <a:ext cx="10632067" cy="4178072"/>
          </a:xfrm>
        </p:spPr>
        <p:txBody>
          <a:bodyPr vert="horz" lIns="91440" tIns="45720" rIns="91440" bIns="45720" rtlCol="0" anchor="t">
            <a:normAutofit lnSpcReduction="10000"/>
          </a:bodyPr>
          <a:lstStyle/>
          <a:p>
            <a:r>
              <a:rPr lang="en-GB" b="1">
                <a:solidFill>
                  <a:schemeClr val="tx1"/>
                </a:solidFill>
                <a:ea typeface="+mn-lt"/>
                <a:cs typeface="+mn-lt"/>
              </a:rPr>
              <a:t>System Overview</a:t>
            </a:r>
            <a:endParaRPr lang="en-US">
              <a:solidFill>
                <a:schemeClr val="tx1"/>
              </a:solidFill>
            </a:endParaRPr>
          </a:p>
          <a:p>
            <a:pPr marL="285750" indent="-285750">
              <a:buFont typeface="Arial"/>
              <a:buChar char="•"/>
            </a:pPr>
            <a:r>
              <a:rPr lang="en-GB" b="1">
                <a:solidFill>
                  <a:schemeClr val="tx1"/>
                </a:solidFill>
                <a:ea typeface="+mn-lt"/>
                <a:cs typeface="+mn-lt"/>
              </a:rPr>
              <a:t>Goal:</a:t>
            </a:r>
            <a:r>
              <a:rPr lang="en-GB">
                <a:solidFill>
                  <a:schemeClr val="tx1"/>
                </a:solidFill>
                <a:ea typeface="+mn-lt"/>
                <a:cs typeface="+mn-lt"/>
              </a:rPr>
              <a:t> Predict BIST 100 closing price </a:t>
            </a:r>
            <a:r>
              <a:rPr lang="en-GB" b="1">
                <a:solidFill>
                  <a:schemeClr val="tx1"/>
                </a:solidFill>
                <a:ea typeface="+mn-lt"/>
                <a:cs typeface="+mn-lt"/>
              </a:rPr>
              <a:t>1 day</a:t>
            </a:r>
            <a:r>
              <a:rPr lang="en-GB">
                <a:solidFill>
                  <a:schemeClr val="tx1"/>
                </a:solidFill>
                <a:ea typeface="+mn-lt"/>
                <a:cs typeface="+mn-lt"/>
              </a:rPr>
              <a:t> and </a:t>
            </a:r>
            <a:r>
              <a:rPr lang="en-GB" b="1">
                <a:solidFill>
                  <a:schemeClr val="tx1"/>
                </a:solidFill>
                <a:ea typeface="+mn-lt"/>
                <a:cs typeface="+mn-lt"/>
              </a:rPr>
              <a:t>15 days</a:t>
            </a:r>
            <a:r>
              <a:rPr lang="en-GB">
                <a:solidFill>
                  <a:schemeClr val="tx1"/>
                </a:solidFill>
                <a:ea typeface="+mn-lt"/>
                <a:cs typeface="+mn-lt"/>
              </a:rPr>
              <a:t> ahead</a:t>
            </a:r>
            <a:endParaRPr lang="en-GB">
              <a:solidFill>
                <a:schemeClr val="tx1"/>
              </a:solidFill>
            </a:endParaRPr>
          </a:p>
          <a:p>
            <a:pPr marL="285750" indent="-285750">
              <a:buFont typeface="Arial"/>
              <a:buChar char="•"/>
            </a:pPr>
            <a:r>
              <a:rPr lang="en-GB" b="1">
                <a:solidFill>
                  <a:schemeClr val="tx1"/>
                </a:solidFill>
                <a:ea typeface="+mn-lt"/>
                <a:cs typeface="+mn-lt"/>
              </a:rPr>
              <a:t>Models compared:</a:t>
            </a:r>
            <a:endParaRPr lang="en-GB">
              <a:solidFill>
                <a:schemeClr val="tx1"/>
              </a:solidFill>
            </a:endParaRPr>
          </a:p>
          <a:p>
            <a:pPr marL="742950" lvl="1" indent="-285750">
              <a:buFont typeface="Arial"/>
              <a:buChar char="•"/>
            </a:pPr>
            <a:r>
              <a:rPr lang="en-GB">
                <a:solidFill>
                  <a:schemeClr val="tx1"/>
                </a:solidFill>
                <a:ea typeface="+mn-lt"/>
                <a:cs typeface="+mn-lt"/>
              </a:rPr>
              <a:t>Long Short-Term Memory (</a:t>
            </a:r>
            <a:r>
              <a:rPr lang="en-GB" b="1">
                <a:solidFill>
                  <a:schemeClr val="tx1"/>
                </a:solidFill>
                <a:ea typeface="+mn-lt"/>
                <a:cs typeface="+mn-lt"/>
              </a:rPr>
              <a:t>LSTM</a:t>
            </a:r>
            <a:r>
              <a:rPr lang="en-GB">
                <a:solidFill>
                  <a:schemeClr val="tx1"/>
                </a:solidFill>
                <a:ea typeface="+mn-lt"/>
                <a:cs typeface="+mn-lt"/>
              </a:rPr>
              <a:t>)</a:t>
            </a:r>
            <a:endParaRPr lang="en-GB">
              <a:solidFill>
                <a:schemeClr val="tx1"/>
              </a:solidFill>
            </a:endParaRPr>
          </a:p>
          <a:p>
            <a:pPr marL="742950" lvl="1" indent="-285750">
              <a:buFont typeface="Arial"/>
              <a:buChar char="•"/>
            </a:pPr>
            <a:r>
              <a:rPr lang="en-GB">
                <a:solidFill>
                  <a:schemeClr val="tx1"/>
                </a:solidFill>
                <a:ea typeface="+mn-lt"/>
                <a:cs typeface="+mn-lt"/>
              </a:rPr>
              <a:t>Gated Recurrent Unit (</a:t>
            </a:r>
            <a:r>
              <a:rPr lang="en-GB" b="1">
                <a:solidFill>
                  <a:schemeClr val="tx1"/>
                </a:solidFill>
                <a:ea typeface="+mn-lt"/>
                <a:cs typeface="+mn-lt"/>
              </a:rPr>
              <a:t>GRU</a:t>
            </a:r>
            <a:r>
              <a:rPr lang="en-GB">
                <a:solidFill>
                  <a:schemeClr val="tx1"/>
                </a:solidFill>
                <a:ea typeface="+mn-lt"/>
                <a:cs typeface="+mn-lt"/>
              </a:rPr>
              <a:t>)</a:t>
            </a:r>
            <a:endParaRPr lang="en-GB">
              <a:solidFill>
                <a:schemeClr val="tx1"/>
              </a:solidFill>
            </a:endParaRPr>
          </a:p>
          <a:p>
            <a:pPr marL="742950" lvl="1" indent="-285750">
              <a:buFont typeface="Arial"/>
              <a:buChar char="•"/>
            </a:pPr>
            <a:r>
              <a:rPr lang="en-GB" b="1">
                <a:solidFill>
                  <a:schemeClr val="tx1"/>
                </a:solidFill>
                <a:ea typeface="+mn-lt"/>
                <a:cs typeface="+mn-lt"/>
              </a:rPr>
              <a:t>Polynomial Regression</a:t>
            </a:r>
            <a:r>
              <a:rPr lang="en-GB">
                <a:solidFill>
                  <a:schemeClr val="tx1"/>
                </a:solidFill>
                <a:ea typeface="+mn-lt"/>
                <a:cs typeface="+mn-lt"/>
              </a:rPr>
              <a:t> (baseline for non-linear trends)</a:t>
            </a:r>
            <a:endParaRPr lang="en-GB">
              <a:solidFill>
                <a:schemeClr val="tx1"/>
              </a:solidFill>
            </a:endParaRPr>
          </a:p>
          <a:p>
            <a:pPr marL="285750" indent="-285750">
              <a:buFont typeface="Arial"/>
              <a:buChar char="•"/>
            </a:pPr>
            <a:r>
              <a:rPr lang="en-GB" b="1">
                <a:solidFill>
                  <a:schemeClr val="tx1"/>
                </a:solidFill>
                <a:ea typeface="+mn-lt"/>
                <a:cs typeface="+mn-lt"/>
              </a:rPr>
              <a:t>Validation focus:</a:t>
            </a:r>
            <a:r>
              <a:rPr lang="en-GB">
                <a:solidFill>
                  <a:schemeClr val="tx1"/>
                </a:solidFill>
                <a:ea typeface="+mn-lt"/>
                <a:cs typeface="+mn-lt"/>
              </a:rPr>
              <a:t> Avoid over-/under-fitting &amp; data-leakage</a:t>
            </a:r>
            <a:endParaRPr lang="en-GB">
              <a:solidFill>
                <a:schemeClr val="tx1"/>
              </a:solidFill>
            </a:endParaRPr>
          </a:p>
          <a:p>
            <a:pPr marL="285750" indent="-285750">
              <a:buFont typeface="Arial"/>
              <a:buChar char="•"/>
            </a:pPr>
            <a:r>
              <a:rPr lang="en-GB" b="1">
                <a:solidFill>
                  <a:schemeClr val="tx1"/>
                </a:solidFill>
                <a:ea typeface="+mn-lt"/>
                <a:cs typeface="+mn-lt"/>
              </a:rPr>
              <a:t>Assessment:</a:t>
            </a:r>
            <a:r>
              <a:rPr lang="en-GB">
                <a:solidFill>
                  <a:schemeClr val="tx1"/>
                </a:solidFill>
                <a:ea typeface="+mn-lt"/>
                <a:cs typeface="+mn-lt"/>
              </a:rPr>
              <a:t> Combine </a:t>
            </a:r>
            <a:r>
              <a:rPr lang="en-GB" b="1">
                <a:solidFill>
                  <a:schemeClr val="tx1"/>
                </a:solidFill>
                <a:ea typeface="+mn-lt"/>
                <a:cs typeface="+mn-lt"/>
              </a:rPr>
              <a:t>five quantitative metrics</a:t>
            </a:r>
            <a:r>
              <a:rPr lang="en-GB">
                <a:solidFill>
                  <a:schemeClr val="tx1"/>
                </a:solidFill>
                <a:ea typeface="+mn-lt"/>
                <a:cs typeface="+mn-lt"/>
              </a:rPr>
              <a:t> with </a:t>
            </a:r>
            <a:r>
              <a:rPr lang="en-GB" b="1">
                <a:solidFill>
                  <a:schemeClr val="tx1"/>
                </a:solidFill>
                <a:ea typeface="+mn-lt"/>
                <a:cs typeface="+mn-lt"/>
              </a:rPr>
              <a:t>visual diagnostics</a:t>
            </a:r>
            <a:r>
              <a:rPr lang="en-GB">
                <a:solidFill>
                  <a:schemeClr val="tx1"/>
                </a:solidFill>
                <a:ea typeface="+mn-lt"/>
                <a:cs typeface="+mn-lt"/>
              </a:rPr>
              <a:t> (actual vs predicted, residual plots)</a:t>
            </a:r>
            <a:endParaRPr lang="en-GB">
              <a:solidFill>
                <a:schemeClr val="tx1"/>
              </a:solidFill>
            </a:endParaRPr>
          </a:p>
          <a:p>
            <a:endParaRPr lang="en-GB">
              <a:solidFill>
                <a:schemeClr val="tx1"/>
              </a:solidFill>
            </a:endParaRPr>
          </a:p>
        </p:txBody>
      </p:sp>
      <p:sp>
        <p:nvSpPr>
          <p:cNvPr id="4" name="Date Placeholder 3">
            <a:extLst>
              <a:ext uri="{FF2B5EF4-FFF2-40B4-BE49-F238E27FC236}">
                <a16:creationId xmlns:a16="http://schemas.microsoft.com/office/drawing/2014/main" id="{8FCF03FF-A2D0-E8B8-8CC4-370283977E1E}"/>
              </a:ext>
            </a:extLst>
          </p:cNvPr>
          <p:cNvSpPr>
            <a:spLocks noGrp="1"/>
          </p:cNvSpPr>
          <p:nvPr>
            <p:ph type="dt" sz="half" idx="10"/>
          </p:nvPr>
        </p:nvSpPr>
        <p:spPr/>
        <p:txBody>
          <a:bodyPr/>
          <a:lstStyle/>
          <a:p>
            <a:fld id="{02C93F6B-883D-498F-9F99-3402C6FDDB5A}" type="datetime1">
              <a:rPr lang="tr-TR"/>
              <a:t>10.06.2025</a:t>
            </a:fld>
            <a:endParaRPr lang="en-US"/>
          </a:p>
        </p:txBody>
      </p:sp>
      <p:sp>
        <p:nvSpPr>
          <p:cNvPr id="5" name="Footer Placeholder 4">
            <a:extLst>
              <a:ext uri="{FF2B5EF4-FFF2-40B4-BE49-F238E27FC236}">
                <a16:creationId xmlns:a16="http://schemas.microsoft.com/office/drawing/2014/main" id="{689C61E3-AA8C-7A8D-1148-57915106280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E02F310-1114-4A8E-2585-FED297D10749}"/>
              </a:ext>
            </a:extLst>
          </p:cNvPr>
          <p:cNvSpPr>
            <a:spLocks noGrp="1"/>
          </p:cNvSpPr>
          <p:nvPr>
            <p:ph type="sldNum" sz="quarter" idx="12"/>
          </p:nvPr>
        </p:nvSpPr>
        <p:spPr/>
        <p:txBody>
          <a:bodyPr/>
          <a:lstStyle/>
          <a:p>
            <a:fld id="{E30AF5A0-43BB-4336-8627-9123B9144D80}" type="slidenum">
              <a:rPr lang="en-US" dirty="0"/>
              <a:t>16</a:t>
            </a:fld>
            <a:endParaRPr lang="en-US"/>
          </a:p>
        </p:txBody>
      </p:sp>
    </p:spTree>
    <p:extLst>
      <p:ext uri="{BB962C8B-B14F-4D97-AF65-F5344CB8AC3E}">
        <p14:creationId xmlns:p14="http://schemas.microsoft.com/office/powerpoint/2010/main" val="4266206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6D1E-164D-CF11-62A1-736C28EEDBCA}"/>
              </a:ext>
            </a:extLst>
          </p:cNvPr>
          <p:cNvSpPr>
            <a:spLocks noGrp="1"/>
          </p:cNvSpPr>
          <p:nvPr>
            <p:ph type="title"/>
          </p:nvPr>
        </p:nvSpPr>
        <p:spPr>
          <a:xfrm>
            <a:off x="545350" y="865870"/>
            <a:ext cx="11633491" cy="1196490"/>
          </a:xfrm>
        </p:spPr>
        <p:txBody>
          <a:bodyPr>
            <a:normAutofit fontScale="90000"/>
          </a:bodyPr>
          <a:lstStyle/>
          <a:p>
            <a:r>
              <a:rPr lang="en-US">
                <a:ea typeface="+mj-lt"/>
                <a:cs typeface="+mj-lt"/>
              </a:rPr>
              <a:t>Quantitative Evaluation Metrics</a:t>
            </a:r>
            <a:endParaRPr lang="en-US"/>
          </a:p>
        </p:txBody>
      </p:sp>
      <p:sp>
        <p:nvSpPr>
          <p:cNvPr id="4" name="Date Placeholder 3">
            <a:extLst>
              <a:ext uri="{FF2B5EF4-FFF2-40B4-BE49-F238E27FC236}">
                <a16:creationId xmlns:a16="http://schemas.microsoft.com/office/drawing/2014/main" id="{F0CEEB51-3EAC-3A81-DA8D-47CB24CC5C5E}"/>
              </a:ext>
            </a:extLst>
          </p:cNvPr>
          <p:cNvSpPr>
            <a:spLocks noGrp="1"/>
          </p:cNvSpPr>
          <p:nvPr>
            <p:ph type="dt" sz="half" idx="10"/>
          </p:nvPr>
        </p:nvSpPr>
        <p:spPr/>
        <p:txBody>
          <a:bodyPr/>
          <a:lstStyle/>
          <a:p>
            <a:fld id="{97E78891-29A5-4999-A297-2726B49D60F0}" type="datetime1">
              <a:rPr lang="tr-TR"/>
              <a:t>10.06.2025</a:t>
            </a:fld>
            <a:endParaRPr lang="en-US"/>
          </a:p>
        </p:txBody>
      </p:sp>
      <p:sp>
        <p:nvSpPr>
          <p:cNvPr id="5" name="Footer Placeholder 4">
            <a:extLst>
              <a:ext uri="{FF2B5EF4-FFF2-40B4-BE49-F238E27FC236}">
                <a16:creationId xmlns:a16="http://schemas.microsoft.com/office/drawing/2014/main" id="{CFCBFF16-29F3-C095-4266-3C563CFE41A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EAB42E7-DAB9-29F8-89CB-4F9682887FF0}"/>
              </a:ext>
            </a:extLst>
          </p:cNvPr>
          <p:cNvSpPr>
            <a:spLocks noGrp="1"/>
          </p:cNvSpPr>
          <p:nvPr>
            <p:ph type="sldNum" sz="quarter" idx="12"/>
          </p:nvPr>
        </p:nvSpPr>
        <p:spPr/>
        <p:txBody>
          <a:bodyPr/>
          <a:lstStyle/>
          <a:p>
            <a:fld id="{E30AF5A0-43BB-4336-8627-9123B9144D80}" type="slidenum">
              <a:rPr lang="en-US" dirty="0"/>
              <a:t>17</a:t>
            </a:fld>
            <a:endParaRPr lang="en-US"/>
          </a:p>
        </p:txBody>
      </p:sp>
      <p:graphicFrame>
        <p:nvGraphicFramePr>
          <p:cNvPr id="14" name="Table 13">
            <a:extLst>
              <a:ext uri="{FF2B5EF4-FFF2-40B4-BE49-F238E27FC236}">
                <a16:creationId xmlns:a16="http://schemas.microsoft.com/office/drawing/2014/main" id="{5E962DF4-483C-1353-46BB-0A8E4BFEF7A9}"/>
              </a:ext>
            </a:extLst>
          </p:cNvPr>
          <p:cNvGraphicFramePr>
            <a:graphicFrameLocks noGrp="1"/>
          </p:cNvGraphicFramePr>
          <p:nvPr>
            <p:extLst>
              <p:ext uri="{D42A27DB-BD31-4B8C-83A1-F6EECF244321}">
                <p14:modId xmlns:p14="http://schemas.microsoft.com/office/powerpoint/2010/main" val="1484656523"/>
              </p:ext>
            </p:extLst>
          </p:nvPr>
        </p:nvGraphicFramePr>
        <p:xfrm>
          <a:off x="680132" y="2216727"/>
          <a:ext cx="10678863" cy="3644637"/>
        </p:xfrm>
        <a:graphic>
          <a:graphicData uri="http://schemas.openxmlformats.org/drawingml/2006/table">
            <a:tbl>
              <a:tblPr bandRow="1">
                <a:tableStyleId>{5C22544A-7EE6-4342-B048-85BDC9FD1C3A}</a:tableStyleId>
              </a:tblPr>
              <a:tblGrid>
                <a:gridCol w="3559621">
                  <a:extLst>
                    <a:ext uri="{9D8B030D-6E8A-4147-A177-3AD203B41FA5}">
                      <a16:colId xmlns:a16="http://schemas.microsoft.com/office/drawing/2014/main" val="635715756"/>
                    </a:ext>
                  </a:extLst>
                </a:gridCol>
                <a:gridCol w="3559621">
                  <a:extLst>
                    <a:ext uri="{9D8B030D-6E8A-4147-A177-3AD203B41FA5}">
                      <a16:colId xmlns:a16="http://schemas.microsoft.com/office/drawing/2014/main" val="3744588445"/>
                    </a:ext>
                  </a:extLst>
                </a:gridCol>
                <a:gridCol w="3559621">
                  <a:extLst>
                    <a:ext uri="{9D8B030D-6E8A-4147-A177-3AD203B41FA5}">
                      <a16:colId xmlns:a16="http://schemas.microsoft.com/office/drawing/2014/main" val="513956889"/>
                    </a:ext>
                  </a:extLst>
                </a:gridCol>
              </a:tblGrid>
              <a:tr h="539341">
                <a:tc>
                  <a:txBody>
                    <a:bodyPr/>
                    <a:lstStyle/>
                    <a:p>
                      <a:pPr>
                        <a:buNone/>
                      </a:pPr>
                      <a:r>
                        <a:rPr lang="en-US"/>
                        <a:t>Metric</a:t>
                      </a:r>
                    </a:p>
                  </a:txBody>
                  <a:tcPr anchor="ctr">
                    <a:lnL>
                      <a:noFill/>
                    </a:lnL>
                    <a:lnR>
                      <a:noFill/>
                    </a:lnR>
                    <a:lnT>
                      <a:noFill/>
                    </a:lnT>
                    <a:lnB>
                      <a:noFill/>
                    </a:lnB>
                    <a:noFill/>
                  </a:tcPr>
                </a:tc>
                <a:tc>
                  <a:txBody>
                    <a:bodyPr/>
                    <a:lstStyle/>
                    <a:p>
                      <a:pPr>
                        <a:buNone/>
                      </a:pPr>
                      <a:r>
                        <a:rPr lang="en-US"/>
                        <a:t>What it measures</a:t>
                      </a:r>
                    </a:p>
                  </a:txBody>
                  <a:tcPr anchor="ctr">
                    <a:lnL>
                      <a:noFill/>
                    </a:lnL>
                    <a:lnR>
                      <a:noFill/>
                    </a:lnR>
                    <a:lnT>
                      <a:noFill/>
                    </a:lnT>
                    <a:lnB>
                      <a:noFill/>
                    </a:lnB>
                    <a:noFill/>
                  </a:tcPr>
                </a:tc>
                <a:tc>
                  <a:txBody>
                    <a:bodyPr/>
                    <a:lstStyle/>
                    <a:p>
                      <a:pPr>
                        <a:buNone/>
                      </a:pPr>
                      <a:r>
                        <a:rPr lang="en-US"/>
                        <a:t>Key point</a:t>
                      </a:r>
                    </a:p>
                  </a:txBody>
                  <a:tcPr anchor="ctr">
                    <a:lnL>
                      <a:noFill/>
                    </a:lnL>
                    <a:lnR>
                      <a:noFill/>
                    </a:lnR>
                    <a:lnT>
                      <a:noFill/>
                    </a:lnT>
                    <a:lnB>
                      <a:noFill/>
                    </a:lnB>
                    <a:noFill/>
                  </a:tcPr>
                </a:tc>
                <a:extLst>
                  <a:ext uri="{0D108BD9-81ED-4DB2-BD59-A6C34878D82A}">
                    <a16:rowId xmlns:a16="http://schemas.microsoft.com/office/drawing/2014/main" val="1087278771"/>
                  </a:ext>
                </a:extLst>
              </a:tr>
              <a:tr h="947932">
                <a:tc>
                  <a:txBody>
                    <a:bodyPr/>
                    <a:lstStyle/>
                    <a:p>
                      <a:pPr>
                        <a:buNone/>
                      </a:pPr>
                      <a:r>
                        <a:rPr lang="en-US" b="1"/>
                        <a:t>RMSE</a:t>
                      </a:r>
                      <a:endParaRPr lang="en-US"/>
                    </a:p>
                  </a:txBody>
                  <a:tcPr anchor="ctr">
                    <a:lnL>
                      <a:noFill/>
                    </a:lnL>
                    <a:lnR>
                      <a:noFill/>
                    </a:lnR>
                    <a:lnT>
                      <a:noFill/>
                    </a:lnT>
                    <a:lnB>
                      <a:noFill/>
                    </a:lnB>
                    <a:noFill/>
                  </a:tcPr>
                </a:tc>
                <a:tc>
                  <a:txBody>
                    <a:bodyPr/>
                    <a:lstStyle/>
                    <a:p>
                      <a:pPr>
                        <a:buNone/>
                      </a:pPr>
                      <a:r>
                        <a:rPr lang="en-US"/>
                        <a:t>√(mean squared error)</a:t>
                      </a:r>
                    </a:p>
                  </a:txBody>
                  <a:tcPr anchor="ctr">
                    <a:lnL>
                      <a:noFill/>
                    </a:lnL>
                    <a:lnR>
                      <a:noFill/>
                    </a:lnR>
                    <a:lnT>
                      <a:noFill/>
                    </a:lnT>
                    <a:lnB>
                      <a:noFill/>
                    </a:lnB>
                    <a:noFill/>
                  </a:tcPr>
                </a:tc>
                <a:tc>
                  <a:txBody>
                    <a:bodyPr/>
                    <a:lstStyle/>
                    <a:p>
                      <a:pPr>
                        <a:buNone/>
                      </a:pPr>
                      <a:r>
                        <a:rPr lang="en-US" err="1"/>
                        <a:t>Penalises</a:t>
                      </a:r>
                      <a:r>
                        <a:rPr lang="en-US"/>
                        <a:t> large errors; same unit as price</a:t>
                      </a:r>
                    </a:p>
                  </a:txBody>
                  <a:tcPr anchor="ctr">
                    <a:lnL>
                      <a:noFill/>
                    </a:lnL>
                    <a:lnR>
                      <a:noFill/>
                    </a:lnR>
                    <a:lnT>
                      <a:noFill/>
                    </a:lnT>
                    <a:lnB>
                      <a:noFill/>
                    </a:lnB>
                    <a:noFill/>
                  </a:tcPr>
                </a:tc>
                <a:extLst>
                  <a:ext uri="{0D108BD9-81ED-4DB2-BD59-A6C34878D82A}">
                    <a16:rowId xmlns:a16="http://schemas.microsoft.com/office/drawing/2014/main" val="3469106148"/>
                  </a:ext>
                </a:extLst>
              </a:tr>
              <a:tr h="539341">
                <a:tc>
                  <a:txBody>
                    <a:bodyPr/>
                    <a:lstStyle/>
                    <a:p>
                      <a:pPr>
                        <a:buNone/>
                      </a:pPr>
                      <a:r>
                        <a:rPr lang="en-US" b="1"/>
                        <a:t>R²</a:t>
                      </a:r>
                      <a:endParaRPr lang="en-US"/>
                    </a:p>
                  </a:txBody>
                  <a:tcPr anchor="ctr">
                    <a:lnL>
                      <a:noFill/>
                    </a:lnL>
                    <a:lnR>
                      <a:noFill/>
                    </a:lnR>
                    <a:lnT>
                      <a:noFill/>
                    </a:lnT>
                    <a:lnB>
                      <a:noFill/>
                    </a:lnB>
                    <a:noFill/>
                  </a:tcPr>
                </a:tc>
                <a:tc>
                  <a:txBody>
                    <a:bodyPr/>
                    <a:lstStyle/>
                    <a:p>
                      <a:pPr>
                        <a:buNone/>
                      </a:pPr>
                      <a:r>
                        <a:rPr lang="en-US"/>
                        <a:t>Goodness-of-fit (0–1)</a:t>
                      </a:r>
                    </a:p>
                  </a:txBody>
                  <a:tcPr anchor="ctr">
                    <a:lnL>
                      <a:noFill/>
                    </a:lnL>
                    <a:lnR>
                      <a:noFill/>
                    </a:lnR>
                    <a:lnT>
                      <a:noFill/>
                    </a:lnT>
                    <a:lnB>
                      <a:noFill/>
                    </a:lnB>
                    <a:noFill/>
                  </a:tcPr>
                </a:tc>
                <a:tc>
                  <a:txBody>
                    <a:bodyPr/>
                    <a:lstStyle/>
                    <a:p>
                      <a:pPr>
                        <a:buNone/>
                      </a:pPr>
                      <a:r>
                        <a:rPr lang="en-US"/>
                        <a:t>1 ≈ perfect explanation</a:t>
                      </a:r>
                    </a:p>
                  </a:txBody>
                  <a:tcPr anchor="ctr">
                    <a:lnL>
                      <a:noFill/>
                    </a:lnL>
                    <a:lnR>
                      <a:noFill/>
                    </a:lnR>
                    <a:lnT>
                      <a:noFill/>
                    </a:lnT>
                    <a:lnB>
                      <a:noFill/>
                    </a:lnB>
                    <a:noFill/>
                  </a:tcPr>
                </a:tc>
                <a:extLst>
                  <a:ext uri="{0D108BD9-81ED-4DB2-BD59-A6C34878D82A}">
                    <a16:rowId xmlns:a16="http://schemas.microsoft.com/office/drawing/2014/main" val="3723866814"/>
                  </a:ext>
                </a:extLst>
              </a:tr>
              <a:tr h="539341">
                <a:tc>
                  <a:txBody>
                    <a:bodyPr/>
                    <a:lstStyle/>
                    <a:p>
                      <a:pPr>
                        <a:buNone/>
                      </a:pPr>
                      <a:r>
                        <a:rPr lang="en-US" b="1"/>
                        <a:t>MAE</a:t>
                      </a:r>
                      <a:endParaRPr lang="en-US"/>
                    </a:p>
                  </a:txBody>
                  <a:tcPr anchor="ctr">
                    <a:lnL>
                      <a:noFill/>
                    </a:lnL>
                    <a:lnR>
                      <a:noFill/>
                    </a:lnR>
                    <a:lnT>
                      <a:noFill/>
                    </a:lnT>
                    <a:lnB>
                      <a:noFill/>
                    </a:lnB>
                    <a:noFill/>
                  </a:tcPr>
                </a:tc>
                <a:tc>
                  <a:txBody>
                    <a:bodyPr/>
                    <a:lstStyle/>
                    <a:p>
                      <a:pPr>
                        <a:buNone/>
                      </a:pPr>
                      <a:r>
                        <a:rPr lang="en-US"/>
                        <a:t>Mean absolute error</a:t>
                      </a:r>
                    </a:p>
                  </a:txBody>
                  <a:tcPr anchor="ctr">
                    <a:lnL>
                      <a:noFill/>
                    </a:lnL>
                    <a:lnR>
                      <a:noFill/>
                    </a:lnR>
                    <a:lnT>
                      <a:noFill/>
                    </a:lnT>
                    <a:lnB>
                      <a:noFill/>
                    </a:lnB>
                    <a:noFill/>
                  </a:tcPr>
                </a:tc>
                <a:tc>
                  <a:txBody>
                    <a:bodyPr/>
                    <a:lstStyle/>
                    <a:p>
                      <a:pPr>
                        <a:buNone/>
                      </a:pPr>
                      <a:r>
                        <a:rPr lang="en-US"/>
                        <a:t>Intuitive size of typical error</a:t>
                      </a:r>
                    </a:p>
                  </a:txBody>
                  <a:tcPr anchor="ctr">
                    <a:lnL>
                      <a:noFill/>
                    </a:lnL>
                    <a:lnR>
                      <a:noFill/>
                    </a:lnR>
                    <a:lnT>
                      <a:noFill/>
                    </a:lnT>
                    <a:lnB>
                      <a:noFill/>
                    </a:lnB>
                    <a:noFill/>
                  </a:tcPr>
                </a:tc>
                <a:extLst>
                  <a:ext uri="{0D108BD9-81ED-4DB2-BD59-A6C34878D82A}">
                    <a16:rowId xmlns:a16="http://schemas.microsoft.com/office/drawing/2014/main" val="3191746654"/>
                  </a:ext>
                </a:extLst>
              </a:tr>
              <a:tr h="539341">
                <a:tc>
                  <a:txBody>
                    <a:bodyPr/>
                    <a:lstStyle/>
                    <a:p>
                      <a:pPr>
                        <a:buNone/>
                      </a:pPr>
                      <a:r>
                        <a:rPr lang="en-US" b="1"/>
                        <a:t>MAPE</a:t>
                      </a:r>
                      <a:endParaRPr lang="en-US"/>
                    </a:p>
                  </a:txBody>
                  <a:tcPr anchor="ctr">
                    <a:lnL>
                      <a:noFill/>
                    </a:lnL>
                    <a:lnR>
                      <a:noFill/>
                    </a:lnR>
                    <a:lnT>
                      <a:noFill/>
                    </a:lnT>
                    <a:lnB>
                      <a:noFill/>
                    </a:lnB>
                    <a:noFill/>
                  </a:tcPr>
                </a:tc>
                <a:tc>
                  <a:txBody>
                    <a:bodyPr/>
                    <a:lstStyle/>
                    <a:p>
                      <a:pPr>
                        <a:buNone/>
                      </a:pPr>
                      <a:r>
                        <a:rPr lang="en-US"/>
                        <a:t>% error of each point</a:t>
                      </a:r>
                    </a:p>
                  </a:txBody>
                  <a:tcPr anchor="ctr">
                    <a:lnL>
                      <a:noFill/>
                    </a:lnL>
                    <a:lnR>
                      <a:noFill/>
                    </a:lnR>
                    <a:lnT>
                      <a:noFill/>
                    </a:lnT>
                    <a:lnB>
                      <a:noFill/>
                    </a:lnB>
                    <a:noFill/>
                  </a:tcPr>
                </a:tc>
                <a:tc>
                  <a:txBody>
                    <a:bodyPr/>
                    <a:lstStyle/>
                    <a:p>
                      <a:pPr>
                        <a:buNone/>
                      </a:pPr>
                      <a:r>
                        <a:rPr lang="en-US"/>
                        <a:t>Size-independent comparison</a:t>
                      </a:r>
                    </a:p>
                  </a:txBody>
                  <a:tcPr anchor="ctr">
                    <a:lnL>
                      <a:noFill/>
                    </a:lnL>
                    <a:lnR>
                      <a:noFill/>
                    </a:lnR>
                    <a:lnT>
                      <a:noFill/>
                    </a:lnT>
                    <a:lnB>
                      <a:noFill/>
                    </a:lnB>
                    <a:noFill/>
                  </a:tcPr>
                </a:tc>
                <a:extLst>
                  <a:ext uri="{0D108BD9-81ED-4DB2-BD59-A6C34878D82A}">
                    <a16:rowId xmlns:a16="http://schemas.microsoft.com/office/drawing/2014/main" val="3835356495"/>
                  </a:ext>
                </a:extLst>
              </a:tr>
              <a:tr h="539341">
                <a:tc>
                  <a:txBody>
                    <a:bodyPr/>
                    <a:lstStyle/>
                    <a:p>
                      <a:pPr>
                        <a:buNone/>
                      </a:pPr>
                      <a:r>
                        <a:rPr lang="en-US" b="1"/>
                        <a:t>Accuracy</a:t>
                      </a:r>
                      <a:endParaRPr lang="en-US"/>
                    </a:p>
                  </a:txBody>
                  <a:tcPr anchor="ctr">
                    <a:lnL>
                      <a:noFill/>
                    </a:lnL>
                    <a:lnR>
                      <a:noFill/>
                    </a:lnR>
                    <a:lnT>
                      <a:noFill/>
                    </a:lnT>
                    <a:lnB>
                      <a:noFill/>
                    </a:lnB>
                    <a:noFill/>
                  </a:tcPr>
                </a:tc>
                <a:tc>
                  <a:txBody>
                    <a:bodyPr/>
                    <a:lstStyle/>
                    <a:p>
                      <a:pPr>
                        <a:buNone/>
                      </a:pPr>
                      <a:r>
                        <a:rPr lang="en-US"/>
                        <a:t>1 – (MAE / mean price)</a:t>
                      </a:r>
                    </a:p>
                  </a:txBody>
                  <a:tcPr anchor="ctr">
                    <a:lnL>
                      <a:noFill/>
                    </a:lnL>
                    <a:lnR>
                      <a:noFill/>
                    </a:lnR>
                    <a:lnT>
                      <a:noFill/>
                    </a:lnT>
                    <a:lnB>
                      <a:noFill/>
                    </a:lnB>
                    <a:noFill/>
                  </a:tcPr>
                </a:tc>
                <a:tc>
                  <a:txBody>
                    <a:bodyPr/>
                    <a:lstStyle/>
                    <a:p>
                      <a:pPr>
                        <a:buNone/>
                      </a:pPr>
                      <a:r>
                        <a:rPr lang="en-US"/>
                        <a:t>Closer to 100 % → better</a:t>
                      </a:r>
                    </a:p>
                  </a:txBody>
                  <a:tcPr anchor="ctr">
                    <a:lnL>
                      <a:noFill/>
                    </a:lnL>
                    <a:lnR>
                      <a:noFill/>
                    </a:lnR>
                    <a:lnT>
                      <a:noFill/>
                    </a:lnT>
                    <a:lnB>
                      <a:noFill/>
                    </a:lnB>
                    <a:noFill/>
                  </a:tcPr>
                </a:tc>
                <a:extLst>
                  <a:ext uri="{0D108BD9-81ED-4DB2-BD59-A6C34878D82A}">
                    <a16:rowId xmlns:a16="http://schemas.microsoft.com/office/drawing/2014/main" val="152294130"/>
                  </a:ext>
                </a:extLst>
              </a:tr>
            </a:tbl>
          </a:graphicData>
        </a:graphic>
      </p:graphicFrame>
    </p:spTree>
    <p:extLst>
      <p:ext uri="{BB962C8B-B14F-4D97-AF65-F5344CB8AC3E}">
        <p14:creationId xmlns:p14="http://schemas.microsoft.com/office/powerpoint/2010/main" val="3914256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8C6650-CB92-876D-89F0-D27222E6A6F3}"/>
              </a:ext>
            </a:extLst>
          </p:cNvPr>
          <p:cNvSpPr>
            <a:spLocks noGrp="1"/>
          </p:cNvSpPr>
          <p:nvPr>
            <p:ph type="body" idx="1"/>
          </p:nvPr>
        </p:nvSpPr>
        <p:spPr>
          <a:xfrm>
            <a:off x="715383" y="823545"/>
            <a:ext cx="10632067" cy="5266105"/>
          </a:xfrm>
        </p:spPr>
        <p:txBody>
          <a:bodyPr vert="horz" lIns="91440" tIns="45720" rIns="91440" bIns="45720" rtlCol="0" anchor="t">
            <a:normAutofit/>
          </a:bodyPr>
          <a:lstStyle/>
          <a:p>
            <a:r>
              <a:rPr lang="en-US">
                <a:solidFill>
                  <a:schemeClr val="tx1"/>
                </a:solidFill>
                <a:ea typeface="+mn-lt"/>
                <a:cs typeface="+mn-lt"/>
              </a:rPr>
              <a:t>RMSE      = √[ (1 / n) · Σ (</a:t>
            </a:r>
            <a:r>
              <a:rPr lang="en-US" err="1">
                <a:solidFill>
                  <a:schemeClr val="tx1"/>
                </a:solidFill>
                <a:ea typeface="+mn-lt"/>
                <a:cs typeface="+mn-lt"/>
              </a:rPr>
              <a:t>y_i</a:t>
            </a:r>
            <a:r>
              <a:rPr lang="en-US">
                <a:solidFill>
                  <a:schemeClr val="tx1"/>
                </a:solidFill>
                <a:ea typeface="+mn-lt"/>
                <a:cs typeface="+mn-lt"/>
              </a:rPr>
              <a:t> − </a:t>
            </a:r>
            <a:r>
              <a:rPr lang="en-US" err="1">
                <a:solidFill>
                  <a:schemeClr val="tx1"/>
                </a:solidFill>
                <a:ea typeface="+mn-lt"/>
                <a:cs typeface="+mn-lt"/>
              </a:rPr>
              <a:t>ŷ_i</a:t>
            </a:r>
            <a:r>
              <a:rPr lang="en-US">
                <a:solidFill>
                  <a:schemeClr val="tx1"/>
                </a:solidFill>
                <a:ea typeface="+mn-lt"/>
                <a:cs typeface="+mn-lt"/>
              </a:rPr>
              <a:t>)² ]</a:t>
            </a:r>
            <a:endParaRPr lang="en-US">
              <a:solidFill>
                <a:schemeClr val="tx1"/>
              </a:solidFill>
            </a:endParaRPr>
          </a:p>
          <a:p>
            <a:endParaRPr lang="en-US">
              <a:solidFill>
                <a:schemeClr val="tx1"/>
              </a:solidFill>
            </a:endParaRPr>
          </a:p>
          <a:p>
            <a:r>
              <a:rPr lang="en-US">
                <a:solidFill>
                  <a:schemeClr val="tx1"/>
                </a:solidFill>
                <a:ea typeface="+mn-lt"/>
                <a:cs typeface="+mn-lt"/>
              </a:rPr>
              <a:t>R²        = 1 − Σ (</a:t>
            </a:r>
            <a:r>
              <a:rPr lang="en-US" err="1">
                <a:solidFill>
                  <a:schemeClr val="tx1"/>
                </a:solidFill>
                <a:ea typeface="+mn-lt"/>
                <a:cs typeface="+mn-lt"/>
              </a:rPr>
              <a:t>y_i</a:t>
            </a:r>
            <a:r>
              <a:rPr lang="en-US">
                <a:solidFill>
                  <a:schemeClr val="tx1"/>
                </a:solidFill>
                <a:ea typeface="+mn-lt"/>
                <a:cs typeface="+mn-lt"/>
              </a:rPr>
              <a:t> − </a:t>
            </a:r>
            <a:r>
              <a:rPr lang="en-US" err="1">
                <a:solidFill>
                  <a:schemeClr val="tx1"/>
                </a:solidFill>
                <a:ea typeface="+mn-lt"/>
                <a:cs typeface="+mn-lt"/>
              </a:rPr>
              <a:t>ŷ_i</a:t>
            </a:r>
            <a:r>
              <a:rPr lang="en-US">
                <a:solidFill>
                  <a:schemeClr val="tx1"/>
                </a:solidFill>
                <a:ea typeface="+mn-lt"/>
                <a:cs typeface="+mn-lt"/>
              </a:rPr>
              <a:t>)²  /  Σ (</a:t>
            </a:r>
            <a:r>
              <a:rPr lang="en-US" err="1">
                <a:solidFill>
                  <a:schemeClr val="tx1"/>
                </a:solidFill>
                <a:ea typeface="+mn-lt"/>
                <a:cs typeface="+mn-lt"/>
              </a:rPr>
              <a:t>y_i</a:t>
            </a:r>
            <a:r>
              <a:rPr lang="en-US">
                <a:solidFill>
                  <a:schemeClr val="tx1"/>
                </a:solidFill>
                <a:ea typeface="+mn-lt"/>
                <a:cs typeface="+mn-lt"/>
              </a:rPr>
              <a:t> − ȳ)²</a:t>
            </a:r>
            <a:endParaRPr lang="en-US">
              <a:solidFill>
                <a:schemeClr val="tx1"/>
              </a:solidFill>
            </a:endParaRPr>
          </a:p>
          <a:p>
            <a:endParaRPr lang="en-US">
              <a:solidFill>
                <a:schemeClr val="tx1"/>
              </a:solidFill>
            </a:endParaRPr>
          </a:p>
          <a:p>
            <a:r>
              <a:rPr lang="en-US">
                <a:solidFill>
                  <a:schemeClr val="tx1"/>
                </a:solidFill>
                <a:ea typeface="+mn-lt"/>
                <a:cs typeface="+mn-lt"/>
              </a:rPr>
              <a:t>MAE       = (1 / n) · Σ | </a:t>
            </a:r>
            <a:r>
              <a:rPr lang="en-US" err="1">
                <a:solidFill>
                  <a:schemeClr val="tx1"/>
                </a:solidFill>
                <a:ea typeface="+mn-lt"/>
                <a:cs typeface="+mn-lt"/>
              </a:rPr>
              <a:t>y_i</a:t>
            </a:r>
            <a:r>
              <a:rPr lang="en-US">
                <a:solidFill>
                  <a:schemeClr val="tx1"/>
                </a:solidFill>
                <a:ea typeface="+mn-lt"/>
                <a:cs typeface="+mn-lt"/>
              </a:rPr>
              <a:t> − </a:t>
            </a:r>
            <a:r>
              <a:rPr lang="en-US" err="1">
                <a:solidFill>
                  <a:schemeClr val="tx1"/>
                </a:solidFill>
                <a:ea typeface="+mn-lt"/>
                <a:cs typeface="+mn-lt"/>
              </a:rPr>
              <a:t>ŷ_i</a:t>
            </a:r>
            <a:r>
              <a:rPr lang="en-US">
                <a:solidFill>
                  <a:schemeClr val="tx1"/>
                </a:solidFill>
                <a:ea typeface="+mn-lt"/>
                <a:cs typeface="+mn-lt"/>
              </a:rPr>
              <a:t> |</a:t>
            </a:r>
            <a:endParaRPr lang="en-US">
              <a:solidFill>
                <a:schemeClr val="tx1"/>
              </a:solidFill>
            </a:endParaRPr>
          </a:p>
          <a:p>
            <a:endParaRPr lang="en-US">
              <a:solidFill>
                <a:schemeClr val="tx1"/>
              </a:solidFill>
            </a:endParaRPr>
          </a:p>
          <a:p>
            <a:r>
              <a:rPr lang="en-US">
                <a:solidFill>
                  <a:schemeClr val="tx1"/>
                </a:solidFill>
                <a:ea typeface="+mn-lt"/>
                <a:cs typeface="+mn-lt"/>
              </a:rPr>
              <a:t>MAPE (%)  = (100 / n) · Σ | (</a:t>
            </a:r>
            <a:r>
              <a:rPr lang="en-US" err="1">
                <a:solidFill>
                  <a:schemeClr val="tx1"/>
                </a:solidFill>
                <a:ea typeface="+mn-lt"/>
                <a:cs typeface="+mn-lt"/>
              </a:rPr>
              <a:t>y_i</a:t>
            </a:r>
            <a:r>
              <a:rPr lang="en-US">
                <a:solidFill>
                  <a:schemeClr val="tx1"/>
                </a:solidFill>
                <a:ea typeface="+mn-lt"/>
                <a:cs typeface="+mn-lt"/>
              </a:rPr>
              <a:t> − </a:t>
            </a:r>
            <a:r>
              <a:rPr lang="en-US" err="1">
                <a:solidFill>
                  <a:schemeClr val="tx1"/>
                </a:solidFill>
                <a:ea typeface="+mn-lt"/>
                <a:cs typeface="+mn-lt"/>
              </a:rPr>
              <a:t>ŷ_i</a:t>
            </a:r>
            <a:r>
              <a:rPr lang="en-US">
                <a:solidFill>
                  <a:schemeClr val="tx1"/>
                </a:solidFill>
                <a:ea typeface="+mn-lt"/>
                <a:cs typeface="+mn-lt"/>
              </a:rPr>
              <a:t>) / </a:t>
            </a:r>
            <a:r>
              <a:rPr lang="en-US" err="1">
                <a:solidFill>
                  <a:schemeClr val="tx1"/>
                </a:solidFill>
                <a:ea typeface="+mn-lt"/>
                <a:cs typeface="+mn-lt"/>
              </a:rPr>
              <a:t>y_i</a:t>
            </a:r>
            <a:r>
              <a:rPr lang="en-US">
                <a:solidFill>
                  <a:schemeClr val="tx1"/>
                </a:solidFill>
                <a:ea typeface="+mn-lt"/>
                <a:cs typeface="+mn-lt"/>
              </a:rPr>
              <a:t> |</a:t>
            </a:r>
            <a:endParaRPr lang="en-US">
              <a:solidFill>
                <a:schemeClr val="tx1"/>
              </a:solidFill>
            </a:endParaRPr>
          </a:p>
          <a:p>
            <a:endParaRPr lang="en-US">
              <a:solidFill>
                <a:schemeClr val="tx1"/>
              </a:solidFill>
            </a:endParaRPr>
          </a:p>
          <a:p>
            <a:r>
              <a:rPr lang="en-US">
                <a:solidFill>
                  <a:schemeClr val="tx1"/>
                </a:solidFill>
                <a:ea typeface="+mn-lt"/>
                <a:cs typeface="+mn-lt"/>
              </a:rPr>
              <a:t>Accuracy  = ( 1 − MAE / ȳ ) × 100</a:t>
            </a:r>
            <a:endParaRPr lang="en-US">
              <a:solidFill>
                <a:schemeClr val="tx1"/>
              </a:solidFill>
            </a:endParaRPr>
          </a:p>
        </p:txBody>
      </p:sp>
      <p:sp>
        <p:nvSpPr>
          <p:cNvPr id="4" name="Date Placeholder 3">
            <a:extLst>
              <a:ext uri="{FF2B5EF4-FFF2-40B4-BE49-F238E27FC236}">
                <a16:creationId xmlns:a16="http://schemas.microsoft.com/office/drawing/2014/main" id="{F59A0E3F-0C4F-56C6-92A8-1E2C87E682C6}"/>
              </a:ext>
            </a:extLst>
          </p:cNvPr>
          <p:cNvSpPr>
            <a:spLocks noGrp="1"/>
          </p:cNvSpPr>
          <p:nvPr>
            <p:ph type="dt" sz="half" idx="10"/>
          </p:nvPr>
        </p:nvSpPr>
        <p:spPr/>
        <p:txBody>
          <a:bodyPr/>
          <a:lstStyle/>
          <a:p>
            <a:fld id="{FCEE26E1-5B09-406C-9AA7-8AC3C91F6A84}" type="datetime1">
              <a:t>10.06.2025</a:t>
            </a:fld>
            <a:endParaRPr lang="en-US"/>
          </a:p>
        </p:txBody>
      </p:sp>
      <p:sp>
        <p:nvSpPr>
          <p:cNvPr id="5" name="Footer Placeholder 4">
            <a:extLst>
              <a:ext uri="{FF2B5EF4-FFF2-40B4-BE49-F238E27FC236}">
                <a16:creationId xmlns:a16="http://schemas.microsoft.com/office/drawing/2014/main" id="{67BB9DA3-8C7F-11EE-CF71-C96FA3C567F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A42E8CD-28C8-C3BC-4FCC-27FE51F7A357}"/>
              </a:ext>
            </a:extLst>
          </p:cNvPr>
          <p:cNvSpPr>
            <a:spLocks noGrp="1"/>
          </p:cNvSpPr>
          <p:nvPr>
            <p:ph type="sldNum" sz="quarter" idx="12"/>
          </p:nvPr>
        </p:nvSpPr>
        <p:spPr/>
        <p:txBody>
          <a:bodyPr/>
          <a:lstStyle/>
          <a:p>
            <a:fld id="{E30AF5A0-43BB-4336-8627-9123B9144D80}" type="slidenum">
              <a:rPr lang="en-US" dirty="0"/>
              <a:t>18</a:t>
            </a:fld>
            <a:endParaRPr lang="en-US"/>
          </a:p>
        </p:txBody>
      </p:sp>
    </p:spTree>
    <p:extLst>
      <p:ext uri="{BB962C8B-B14F-4D97-AF65-F5344CB8AC3E}">
        <p14:creationId xmlns:p14="http://schemas.microsoft.com/office/powerpoint/2010/main" val="3860623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BE570-F70A-A9CE-4BD4-4359D35104B3}"/>
              </a:ext>
            </a:extLst>
          </p:cNvPr>
          <p:cNvSpPr>
            <a:spLocks noGrp="1"/>
          </p:cNvSpPr>
          <p:nvPr>
            <p:ph type="title"/>
          </p:nvPr>
        </p:nvSpPr>
        <p:spPr>
          <a:xfrm>
            <a:off x="715383" y="903655"/>
            <a:ext cx="10632067" cy="950886"/>
          </a:xfrm>
        </p:spPr>
        <p:txBody>
          <a:bodyPr>
            <a:normAutofit fontScale="90000"/>
          </a:bodyPr>
          <a:lstStyle/>
          <a:p>
            <a:r>
              <a:rPr lang="en-US">
                <a:ea typeface="+mj-lt"/>
                <a:cs typeface="+mj-lt"/>
              </a:rPr>
              <a:t>LSTM Architecture</a:t>
            </a:r>
            <a:endParaRPr lang="en-US"/>
          </a:p>
        </p:txBody>
      </p:sp>
      <p:sp>
        <p:nvSpPr>
          <p:cNvPr id="3" name="Text Placeholder 2">
            <a:extLst>
              <a:ext uri="{FF2B5EF4-FFF2-40B4-BE49-F238E27FC236}">
                <a16:creationId xmlns:a16="http://schemas.microsoft.com/office/drawing/2014/main" id="{D174AB3E-5A2E-234B-D52B-FFDCCB285CD2}"/>
              </a:ext>
            </a:extLst>
          </p:cNvPr>
          <p:cNvSpPr>
            <a:spLocks noGrp="1"/>
          </p:cNvSpPr>
          <p:nvPr>
            <p:ph type="body" idx="1"/>
          </p:nvPr>
        </p:nvSpPr>
        <p:spPr>
          <a:xfrm>
            <a:off x="715383" y="1856340"/>
            <a:ext cx="10632067" cy="4239608"/>
          </a:xfrm>
        </p:spPr>
        <p:txBody>
          <a:bodyPr vert="horz" lIns="91440" tIns="45720" rIns="91440" bIns="45720" rtlCol="0" anchor="t">
            <a:normAutofit fontScale="47500" lnSpcReduction="20000"/>
          </a:bodyPr>
          <a:lstStyle/>
          <a:p>
            <a:r>
              <a:rPr lang="en-US">
                <a:solidFill>
                  <a:schemeClr val="tx1"/>
                </a:solidFill>
                <a:ea typeface="+mn-lt"/>
                <a:cs typeface="+mn-lt"/>
              </a:rPr>
              <a:t>Why LSTM?</a:t>
            </a:r>
            <a:endParaRPr lang="en-US">
              <a:solidFill>
                <a:schemeClr val="tx1"/>
              </a:solidFill>
            </a:endParaRPr>
          </a:p>
          <a:p>
            <a:r>
              <a:rPr lang="en-US">
                <a:solidFill>
                  <a:schemeClr val="tx1"/>
                </a:solidFill>
                <a:ea typeface="+mn-lt"/>
                <a:cs typeface="+mn-lt"/>
              </a:rPr>
              <a:t>• Captures long-range dependencies and handles the volatility typical of stock indices.</a:t>
            </a:r>
            <a:endParaRPr lang="en-US">
              <a:solidFill>
                <a:schemeClr val="tx1"/>
              </a:solidFill>
            </a:endParaRPr>
          </a:p>
          <a:p>
            <a:r>
              <a:rPr lang="en-US">
                <a:solidFill>
                  <a:schemeClr val="tx1"/>
                </a:solidFill>
                <a:ea typeface="+mn-lt"/>
                <a:cs typeface="+mn-lt"/>
              </a:rPr>
              <a:t>Gate equations (per time step t)</a:t>
            </a:r>
            <a:endParaRPr lang="en-US">
              <a:solidFill>
                <a:schemeClr val="tx1"/>
              </a:solidFill>
            </a:endParaRPr>
          </a:p>
          <a:p>
            <a:r>
              <a:rPr lang="en-US">
                <a:solidFill>
                  <a:schemeClr val="tx1"/>
                </a:solidFill>
                <a:ea typeface="+mn-lt"/>
                <a:cs typeface="+mn-lt"/>
              </a:rPr>
              <a:t>Forget gate:   </a:t>
            </a:r>
            <a:r>
              <a:rPr lang="en-US" err="1">
                <a:solidFill>
                  <a:schemeClr val="tx1"/>
                </a:solidFill>
                <a:ea typeface="+mn-lt"/>
                <a:cs typeface="+mn-lt"/>
              </a:rPr>
              <a:t>f_t</a:t>
            </a:r>
            <a:r>
              <a:rPr lang="en-US">
                <a:solidFill>
                  <a:schemeClr val="tx1"/>
                </a:solidFill>
                <a:ea typeface="+mn-lt"/>
                <a:cs typeface="+mn-lt"/>
              </a:rPr>
              <a:t> = σ( </a:t>
            </a:r>
            <a:r>
              <a:rPr lang="en-US" err="1">
                <a:solidFill>
                  <a:schemeClr val="tx1"/>
                </a:solidFill>
                <a:ea typeface="+mn-lt"/>
                <a:cs typeface="+mn-lt"/>
              </a:rPr>
              <a:t>W_f</a:t>
            </a:r>
            <a:r>
              <a:rPr lang="en-US">
                <a:solidFill>
                  <a:schemeClr val="tx1"/>
                </a:solidFill>
                <a:ea typeface="+mn-lt"/>
                <a:cs typeface="+mn-lt"/>
              </a:rPr>
              <a:t> · [h_{t−1}, </a:t>
            </a:r>
            <a:r>
              <a:rPr lang="en-US" err="1">
                <a:solidFill>
                  <a:schemeClr val="tx1"/>
                </a:solidFill>
                <a:ea typeface="+mn-lt"/>
                <a:cs typeface="+mn-lt"/>
              </a:rPr>
              <a:t>x_t</a:t>
            </a:r>
            <a:r>
              <a:rPr lang="en-US">
                <a:solidFill>
                  <a:schemeClr val="tx1"/>
                </a:solidFill>
                <a:ea typeface="+mn-lt"/>
                <a:cs typeface="+mn-lt"/>
              </a:rPr>
              <a:t>] + </a:t>
            </a:r>
            <a:r>
              <a:rPr lang="en-US" err="1">
                <a:solidFill>
                  <a:schemeClr val="tx1"/>
                </a:solidFill>
                <a:ea typeface="+mn-lt"/>
                <a:cs typeface="+mn-lt"/>
              </a:rPr>
              <a:t>b_f</a:t>
            </a:r>
            <a:r>
              <a:rPr lang="en-US">
                <a:solidFill>
                  <a:schemeClr val="tx1"/>
                </a:solidFill>
                <a:ea typeface="+mn-lt"/>
                <a:cs typeface="+mn-lt"/>
              </a:rPr>
              <a:t> )</a:t>
            </a:r>
            <a:endParaRPr lang="en-US">
              <a:solidFill>
                <a:schemeClr val="tx1"/>
              </a:solidFill>
            </a:endParaRPr>
          </a:p>
          <a:p>
            <a:r>
              <a:rPr lang="en-US">
                <a:solidFill>
                  <a:schemeClr val="tx1"/>
                </a:solidFill>
                <a:ea typeface="+mn-lt"/>
                <a:cs typeface="+mn-lt"/>
              </a:rPr>
              <a:t>Input gate:    </a:t>
            </a:r>
            <a:r>
              <a:rPr lang="en-US" err="1">
                <a:solidFill>
                  <a:schemeClr val="tx1"/>
                </a:solidFill>
                <a:ea typeface="+mn-lt"/>
                <a:cs typeface="+mn-lt"/>
              </a:rPr>
              <a:t>i_t</a:t>
            </a:r>
            <a:r>
              <a:rPr lang="en-US">
                <a:solidFill>
                  <a:schemeClr val="tx1"/>
                </a:solidFill>
                <a:ea typeface="+mn-lt"/>
                <a:cs typeface="+mn-lt"/>
              </a:rPr>
              <a:t> = σ( </a:t>
            </a:r>
            <a:r>
              <a:rPr lang="en-US" err="1">
                <a:solidFill>
                  <a:schemeClr val="tx1"/>
                </a:solidFill>
                <a:ea typeface="+mn-lt"/>
                <a:cs typeface="+mn-lt"/>
              </a:rPr>
              <a:t>W_i</a:t>
            </a:r>
            <a:r>
              <a:rPr lang="en-US">
                <a:solidFill>
                  <a:schemeClr val="tx1"/>
                </a:solidFill>
                <a:ea typeface="+mn-lt"/>
                <a:cs typeface="+mn-lt"/>
              </a:rPr>
              <a:t> · [h_{t−1}, </a:t>
            </a:r>
            <a:r>
              <a:rPr lang="en-US" err="1">
                <a:solidFill>
                  <a:schemeClr val="tx1"/>
                </a:solidFill>
                <a:ea typeface="+mn-lt"/>
                <a:cs typeface="+mn-lt"/>
              </a:rPr>
              <a:t>x_t</a:t>
            </a:r>
            <a:r>
              <a:rPr lang="en-US">
                <a:solidFill>
                  <a:schemeClr val="tx1"/>
                </a:solidFill>
                <a:ea typeface="+mn-lt"/>
                <a:cs typeface="+mn-lt"/>
              </a:rPr>
              <a:t>] + </a:t>
            </a:r>
            <a:r>
              <a:rPr lang="en-US" err="1">
                <a:solidFill>
                  <a:schemeClr val="tx1"/>
                </a:solidFill>
                <a:ea typeface="+mn-lt"/>
                <a:cs typeface="+mn-lt"/>
              </a:rPr>
              <a:t>b_i</a:t>
            </a:r>
            <a:r>
              <a:rPr lang="en-US">
                <a:solidFill>
                  <a:schemeClr val="tx1"/>
                </a:solidFill>
                <a:ea typeface="+mn-lt"/>
                <a:cs typeface="+mn-lt"/>
              </a:rPr>
              <a:t> )</a:t>
            </a:r>
            <a:endParaRPr lang="en-US">
              <a:solidFill>
                <a:schemeClr val="tx1"/>
              </a:solidFill>
            </a:endParaRPr>
          </a:p>
          <a:p>
            <a:r>
              <a:rPr lang="en-US">
                <a:solidFill>
                  <a:schemeClr val="tx1"/>
                </a:solidFill>
                <a:ea typeface="+mn-lt"/>
                <a:cs typeface="+mn-lt"/>
              </a:rPr>
              <a:t>Candidate cell state:</a:t>
            </a:r>
            <a:endParaRPr lang="en-US">
              <a:solidFill>
                <a:schemeClr val="tx1"/>
              </a:solidFill>
            </a:endParaRPr>
          </a:p>
          <a:p>
            <a:r>
              <a:rPr lang="en-US">
                <a:solidFill>
                  <a:schemeClr val="tx1"/>
                </a:solidFill>
                <a:ea typeface="+mn-lt"/>
                <a:cs typeface="+mn-lt"/>
              </a:rPr>
              <a:t>               </a:t>
            </a:r>
            <a:r>
              <a:rPr lang="en-US" err="1">
                <a:solidFill>
                  <a:schemeClr val="tx1"/>
                </a:solidFill>
                <a:ea typeface="+mn-lt"/>
                <a:cs typeface="+mn-lt"/>
              </a:rPr>
              <a:t>C~_t</a:t>
            </a:r>
            <a:r>
              <a:rPr lang="en-US">
                <a:solidFill>
                  <a:schemeClr val="tx1"/>
                </a:solidFill>
                <a:ea typeface="+mn-lt"/>
                <a:cs typeface="+mn-lt"/>
              </a:rPr>
              <a:t> = tanh( W_C · [h_{t−1}, </a:t>
            </a:r>
            <a:r>
              <a:rPr lang="en-US" err="1">
                <a:solidFill>
                  <a:schemeClr val="tx1"/>
                </a:solidFill>
                <a:ea typeface="+mn-lt"/>
                <a:cs typeface="+mn-lt"/>
              </a:rPr>
              <a:t>x_t</a:t>
            </a:r>
            <a:r>
              <a:rPr lang="en-US">
                <a:solidFill>
                  <a:schemeClr val="tx1"/>
                </a:solidFill>
                <a:ea typeface="+mn-lt"/>
                <a:cs typeface="+mn-lt"/>
              </a:rPr>
              <a:t>] + </a:t>
            </a:r>
            <a:r>
              <a:rPr lang="en-US" err="1">
                <a:solidFill>
                  <a:schemeClr val="tx1"/>
                </a:solidFill>
                <a:ea typeface="+mn-lt"/>
                <a:cs typeface="+mn-lt"/>
              </a:rPr>
              <a:t>b_C</a:t>
            </a:r>
            <a:r>
              <a:rPr lang="en-US">
                <a:solidFill>
                  <a:schemeClr val="tx1"/>
                </a:solidFill>
                <a:ea typeface="+mn-lt"/>
                <a:cs typeface="+mn-lt"/>
              </a:rPr>
              <a:t> )</a:t>
            </a:r>
            <a:endParaRPr lang="en-US">
              <a:solidFill>
                <a:schemeClr val="tx1"/>
              </a:solidFill>
            </a:endParaRPr>
          </a:p>
          <a:p>
            <a:r>
              <a:rPr lang="en-US">
                <a:solidFill>
                  <a:schemeClr val="tx1"/>
                </a:solidFill>
                <a:ea typeface="+mn-lt"/>
                <a:cs typeface="+mn-lt"/>
              </a:rPr>
              <a:t>Cell-state update:</a:t>
            </a:r>
            <a:endParaRPr lang="en-US">
              <a:solidFill>
                <a:schemeClr val="tx1"/>
              </a:solidFill>
            </a:endParaRPr>
          </a:p>
          <a:p>
            <a:r>
              <a:rPr lang="en-US">
                <a:solidFill>
                  <a:schemeClr val="tx1"/>
                </a:solidFill>
                <a:ea typeface="+mn-lt"/>
                <a:cs typeface="+mn-lt"/>
              </a:rPr>
              <a:t>               </a:t>
            </a:r>
            <a:r>
              <a:rPr lang="en-US" err="1">
                <a:solidFill>
                  <a:schemeClr val="tx1"/>
                </a:solidFill>
                <a:ea typeface="+mn-lt"/>
                <a:cs typeface="+mn-lt"/>
              </a:rPr>
              <a:t>C_t</a:t>
            </a:r>
            <a:r>
              <a:rPr lang="en-US">
                <a:solidFill>
                  <a:schemeClr val="tx1"/>
                </a:solidFill>
                <a:ea typeface="+mn-lt"/>
                <a:cs typeface="+mn-lt"/>
              </a:rPr>
              <a:t>  = </a:t>
            </a:r>
            <a:r>
              <a:rPr lang="en-US" err="1">
                <a:solidFill>
                  <a:schemeClr val="tx1"/>
                </a:solidFill>
                <a:ea typeface="+mn-lt"/>
                <a:cs typeface="+mn-lt"/>
              </a:rPr>
              <a:t>f_t</a:t>
            </a:r>
            <a:r>
              <a:rPr lang="en-US">
                <a:solidFill>
                  <a:schemeClr val="tx1"/>
                </a:solidFill>
                <a:ea typeface="+mn-lt"/>
                <a:cs typeface="+mn-lt"/>
              </a:rPr>
              <a:t> ⊙ C_{t−1} + </a:t>
            </a:r>
            <a:r>
              <a:rPr lang="en-US" err="1">
                <a:solidFill>
                  <a:schemeClr val="tx1"/>
                </a:solidFill>
                <a:ea typeface="+mn-lt"/>
                <a:cs typeface="+mn-lt"/>
              </a:rPr>
              <a:t>i_t</a:t>
            </a:r>
            <a:r>
              <a:rPr lang="en-US">
                <a:solidFill>
                  <a:schemeClr val="tx1"/>
                </a:solidFill>
                <a:ea typeface="+mn-lt"/>
                <a:cs typeface="+mn-lt"/>
              </a:rPr>
              <a:t> ⊙ </a:t>
            </a:r>
            <a:r>
              <a:rPr lang="en-US" err="1">
                <a:solidFill>
                  <a:schemeClr val="tx1"/>
                </a:solidFill>
                <a:ea typeface="+mn-lt"/>
                <a:cs typeface="+mn-lt"/>
              </a:rPr>
              <a:t>C~_t</a:t>
            </a:r>
            <a:endParaRPr lang="en-US">
              <a:solidFill>
                <a:schemeClr val="tx1"/>
              </a:solidFill>
            </a:endParaRPr>
          </a:p>
          <a:p>
            <a:r>
              <a:rPr lang="en-US">
                <a:solidFill>
                  <a:schemeClr val="tx1"/>
                </a:solidFill>
                <a:ea typeface="+mn-lt"/>
                <a:cs typeface="+mn-lt"/>
              </a:rPr>
              <a:t>Output gate:   </a:t>
            </a:r>
            <a:r>
              <a:rPr lang="en-US" err="1">
                <a:solidFill>
                  <a:schemeClr val="tx1"/>
                </a:solidFill>
                <a:ea typeface="+mn-lt"/>
                <a:cs typeface="+mn-lt"/>
              </a:rPr>
              <a:t>o_t</a:t>
            </a:r>
            <a:r>
              <a:rPr lang="en-US">
                <a:solidFill>
                  <a:schemeClr val="tx1"/>
                </a:solidFill>
                <a:ea typeface="+mn-lt"/>
                <a:cs typeface="+mn-lt"/>
              </a:rPr>
              <a:t> = σ( </a:t>
            </a:r>
            <a:r>
              <a:rPr lang="en-US" err="1">
                <a:solidFill>
                  <a:schemeClr val="tx1"/>
                </a:solidFill>
                <a:ea typeface="+mn-lt"/>
                <a:cs typeface="+mn-lt"/>
              </a:rPr>
              <a:t>W_o</a:t>
            </a:r>
            <a:r>
              <a:rPr lang="en-US">
                <a:solidFill>
                  <a:schemeClr val="tx1"/>
                </a:solidFill>
                <a:ea typeface="+mn-lt"/>
                <a:cs typeface="+mn-lt"/>
              </a:rPr>
              <a:t> · [h_{t−1}, </a:t>
            </a:r>
            <a:r>
              <a:rPr lang="en-US" err="1">
                <a:solidFill>
                  <a:schemeClr val="tx1"/>
                </a:solidFill>
                <a:ea typeface="+mn-lt"/>
                <a:cs typeface="+mn-lt"/>
              </a:rPr>
              <a:t>x_t</a:t>
            </a:r>
            <a:r>
              <a:rPr lang="en-US">
                <a:solidFill>
                  <a:schemeClr val="tx1"/>
                </a:solidFill>
                <a:ea typeface="+mn-lt"/>
                <a:cs typeface="+mn-lt"/>
              </a:rPr>
              <a:t>] + </a:t>
            </a:r>
            <a:r>
              <a:rPr lang="en-US" err="1">
                <a:solidFill>
                  <a:schemeClr val="tx1"/>
                </a:solidFill>
                <a:ea typeface="+mn-lt"/>
                <a:cs typeface="+mn-lt"/>
              </a:rPr>
              <a:t>b_o</a:t>
            </a:r>
            <a:r>
              <a:rPr lang="en-US">
                <a:solidFill>
                  <a:schemeClr val="tx1"/>
                </a:solidFill>
                <a:ea typeface="+mn-lt"/>
                <a:cs typeface="+mn-lt"/>
              </a:rPr>
              <a:t> )</a:t>
            </a:r>
            <a:endParaRPr lang="en-US">
              <a:solidFill>
                <a:schemeClr val="tx1"/>
              </a:solidFill>
            </a:endParaRPr>
          </a:p>
          <a:p>
            <a:r>
              <a:rPr lang="en-US">
                <a:solidFill>
                  <a:schemeClr val="tx1"/>
                </a:solidFill>
                <a:ea typeface="+mn-lt"/>
                <a:cs typeface="+mn-lt"/>
              </a:rPr>
              <a:t>Hidden output: </a:t>
            </a:r>
            <a:r>
              <a:rPr lang="en-US" err="1">
                <a:solidFill>
                  <a:schemeClr val="tx1"/>
                </a:solidFill>
                <a:ea typeface="+mn-lt"/>
                <a:cs typeface="+mn-lt"/>
              </a:rPr>
              <a:t>h_t</a:t>
            </a:r>
            <a:r>
              <a:rPr lang="en-US">
                <a:solidFill>
                  <a:schemeClr val="tx1"/>
                </a:solidFill>
                <a:ea typeface="+mn-lt"/>
                <a:cs typeface="+mn-lt"/>
              </a:rPr>
              <a:t> = </a:t>
            </a:r>
            <a:r>
              <a:rPr lang="en-US" err="1">
                <a:solidFill>
                  <a:schemeClr val="tx1"/>
                </a:solidFill>
                <a:ea typeface="+mn-lt"/>
                <a:cs typeface="+mn-lt"/>
              </a:rPr>
              <a:t>o_t</a:t>
            </a:r>
            <a:r>
              <a:rPr lang="en-US">
                <a:solidFill>
                  <a:schemeClr val="tx1"/>
                </a:solidFill>
                <a:ea typeface="+mn-lt"/>
                <a:cs typeface="+mn-lt"/>
              </a:rPr>
              <a:t> ⊙ tanh( </a:t>
            </a:r>
            <a:r>
              <a:rPr lang="en-US" err="1">
                <a:solidFill>
                  <a:schemeClr val="tx1"/>
                </a:solidFill>
                <a:ea typeface="+mn-lt"/>
                <a:cs typeface="+mn-lt"/>
              </a:rPr>
              <a:t>C_t</a:t>
            </a:r>
            <a:r>
              <a:rPr lang="en-US">
                <a:solidFill>
                  <a:schemeClr val="tx1"/>
                </a:solidFill>
                <a:ea typeface="+mn-lt"/>
                <a:cs typeface="+mn-lt"/>
              </a:rPr>
              <a:t> )</a:t>
            </a:r>
            <a:endParaRPr lang="en-US">
              <a:solidFill>
                <a:schemeClr val="tx1"/>
              </a:solidFill>
            </a:endParaRPr>
          </a:p>
          <a:p>
            <a:r>
              <a:rPr lang="en-US">
                <a:solidFill>
                  <a:schemeClr val="tx1"/>
                </a:solidFill>
                <a:ea typeface="+mn-lt"/>
                <a:cs typeface="+mn-lt"/>
              </a:rPr>
              <a:t>Strengths</a:t>
            </a:r>
            <a:endParaRPr lang="en-US">
              <a:solidFill>
                <a:schemeClr val="tx1"/>
              </a:solidFill>
            </a:endParaRPr>
          </a:p>
          <a:p>
            <a:r>
              <a:rPr lang="en-US">
                <a:solidFill>
                  <a:schemeClr val="tx1"/>
                </a:solidFill>
                <a:ea typeface="+mn-lt"/>
                <a:cs typeface="+mn-lt"/>
              </a:rPr>
              <a:t>• Excels at multi-step forecasts</a:t>
            </a:r>
            <a:endParaRPr lang="en-US">
              <a:solidFill>
                <a:schemeClr val="tx1"/>
              </a:solidFill>
            </a:endParaRPr>
          </a:p>
          <a:p>
            <a:r>
              <a:rPr lang="en-US">
                <a:solidFill>
                  <a:schemeClr val="tx1"/>
                </a:solidFill>
                <a:ea typeface="+mn-lt"/>
                <a:cs typeface="+mn-lt"/>
              </a:rPr>
              <a:t>• Retains relevant past information</a:t>
            </a:r>
            <a:endParaRPr lang="en-US">
              <a:solidFill>
                <a:schemeClr val="tx1"/>
              </a:solidFill>
            </a:endParaRPr>
          </a:p>
          <a:p>
            <a:r>
              <a:rPr lang="en-US">
                <a:solidFill>
                  <a:schemeClr val="tx1"/>
                </a:solidFill>
                <a:ea typeface="+mn-lt"/>
                <a:cs typeface="+mn-lt"/>
              </a:rPr>
              <a:t>• More parameters → heavier to train than GRU</a:t>
            </a:r>
            <a:endParaRPr lang="en-US">
              <a:solidFill>
                <a:schemeClr val="tx1"/>
              </a:solidFill>
            </a:endParaRPr>
          </a:p>
          <a:p>
            <a:endParaRPr lang="en-US">
              <a:solidFill>
                <a:schemeClr val="tx1"/>
              </a:solidFill>
            </a:endParaRPr>
          </a:p>
        </p:txBody>
      </p:sp>
      <p:sp>
        <p:nvSpPr>
          <p:cNvPr id="4" name="Date Placeholder 3">
            <a:extLst>
              <a:ext uri="{FF2B5EF4-FFF2-40B4-BE49-F238E27FC236}">
                <a16:creationId xmlns:a16="http://schemas.microsoft.com/office/drawing/2014/main" id="{D776BEC8-BA44-52C9-1782-55534A55176C}"/>
              </a:ext>
            </a:extLst>
          </p:cNvPr>
          <p:cNvSpPr>
            <a:spLocks noGrp="1"/>
          </p:cNvSpPr>
          <p:nvPr>
            <p:ph type="dt" sz="half" idx="10"/>
          </p:nvPr>
        </p:nvSpPr>
        <p:spPr/>
        <p:txBody>
          <a:bodyPr/>
          <a:lstStyle/>
          <a:p>
            <a:fld id="{4A190713-0B83-48CD-A0CC-3113154548D4}" type="datetime1">
              <a:rPr lang="tr-TR"/>
              <a:t>10.06.2025</a:t>
            </a:fld>
            <a:endParaRPr lang="en-US"/>
          </a:p>
        </p:txBody>
      </p:sp>
      <p:sp>
        <p:nvSpPr>
          <p:cNvPr id="5" name="Footer Placeholder 4">
            <a:extLst>
              <a:ext uri="{FF2B5EF4-FFF2-40B4-BE49-F238E27FC236}">
                <a16:creationId xmlns:a16="http://schemas.microsoft.com/office/drawing/2014/main" id="{A008A5F4-D09F-3702-CECD-CC55F8C9C26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43DF9D2-ED01-764B-2D47-314CD279432F}"/>
              </a:ext>
            </a:extLst>
          </p:cNvPr>
          <p:cNvSpPr>
            <a:spLocks noGrp="1"/>
          </p:cNvSpPr>
          <p:nvPr>
            <p:ph type="sldNum" sz="quarter" idx="12"/>
          </p:nvPr>
        </p:nvSpPr>
        <p:spPr/>
        <p:txBody>
          <a:bodyPr/>
          <a:lstStyle/>
          <a:p>
            <a:fld id="{E30AF5A0-43BB-4336-8627-9123B9144D80}" type="slidenum">
              <a:rPr lang="en-US" dirty="0"/>
              <a:t>19</a:t>
            </a:fld>
            <a:endParaRPr lang="en-US"/>
          </a:p>
        </p:txBody>
      </p:sp>
      <p:pic>
        <p:nvPicPr>
          <p:cNvPr id="7" name="Picture 6" descr="A screenshot of a white sheet&#10;&#10;AI-generated content may be incorrect.">
            <a:extLst>
              <a:ext uri="{FF2B5EF4-FFF2-40B4-BE49-F238E27FC236}">
                <a16:creationId xmlns:a16="http://schemas.microsoft.com/office/drawing/2014/main" id="{7F79C93C-2C1C-9FDB-917B-CEC896218905}"/>
              </a:ext>
            </a:extLst>
          </p:cNvPr>
          <p:cNvPicPr>
            <a:picLocks noChangeAspect="1"/>
          </p:cNvPicPr>
          <p:nvPr/>
        </p:nvPicPr>
        <p:blipFill>
          <a:blip r:embed="rId2"/>
          <a:stretch>
            <a:fillRect/>
          </a:stretch>
        </p:blipFill>
        <p:spPr>
          <a:xfrm>
            <a:off x="718911" y="1856241"/>
            <a:ext cx="5761264" cy="4241348"/>
          </a:xfrm>
          <a:prstGeom prst="rect">
            <a:avLst/>
          </a:prstGeom>
        </p:spPr>
      </p:pic>
    </p:spTree>
    <p:extLst>
      <p:ext uri="{BB962C8B-B14F-4D97-AF65-F5344CB8AC3E}">
        <p14:creationId xmlns:p14="http://schemas.microsoft.com/office/powerpoint/2010/main" val="36755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08D9-3926-315E-E244-29A9F6330D65}"/>
              </a:ext>
            </a:extLst>
          </p:cNvPr>
          <p:cNvSpPr>
            <a:spLocks noGrp="1"/>
          </p:cNvSpPr>
          <p:nvPr>
            <p:ph type="title"/>
          </p:nvPr>
        </p:nvSpPr>
        <p:spPr/>
        <p:txBody>
          <a:bodyPr/>
          <a:lstStyle/>
          <a:p>
            <a:r>
              <a:rPr lang="tr-TR" err="1"/>
              <a:t>cOnTENTS</a:t>
            </a:r>
          </a:p>
        </p:txBody>
      </p:sp>
      <p:sp>
        <p:nvSpPr>
          <p:cNvPr id="3" name="Content Placeholder 2">
            <a:extLst>
              <a:ext uri="{FF2B5EF4-FFF2-40B4-BE49-F238E27FC236}">
                <a16:creationId xmlns:a16="http://schemas.microsoft.com/office/drawing/2014/main" id="{C7DEBE20-C46F-D7DE-2279-62EF45350770}"/>
              </a:ext>
            </a:extLst>
          </p:cNvPr>
          <p:cNvSpPr>
            <a:spLocks noGrp="1"/>
          </p:cNvSpPr>
          <p:nvPr>
            <p:ph idx="1"/>
          </p:nvPr>
        </p:nvSpPr>
        <p:spPr/>
        <p:txBody>
          <a:bodyPr vert="horz" lIns="91440" tIns="45720" rIns="91440" bIns="45720" rtlCol="0" anchor="t">
            <a:normAutofit/>
          </a:bodyPr>
          <a:lstStyle/>
          <a:p>
            <a:pPr marL="457200" indent="-457200">
              <a:buAutoNum type="arabicPeriod"/>
            </a:pPr>
            <a:r>
              <a:rPr lang="tr-TR" err="1"/>
              <a:t>Introduction</a:t>
            </a:r>
          </a:p>
          <a:p>
            <a:pPr marL="457200" indent="-457200">
              <a:buAutoNum type="arabicPeriod"/>
            </a:pPr>
            <a:r>
              <a:rPr lang="tr-TR" err="1"/>
              <a:t>Literature</a:t>
            </a:r>
            <a:r>
              <a:rPr lang="tr-TR"/>
              <a:t> </a:t>
            </a:r>
            <a:r>
              <a:rPr lang="tr-TR" err="1"/>
              <a:t>Review</a:t>
            </a:r>
          </a:p>
          <a:p>
            <a:pPr marL="457200" indent="-457200">
              <a:buAutoNum type="arabicPeriod"/>
            </a:pPr>
            <a:r>
              <a:rPr lang="tr-TR" err="1"/>
              <a:t>Dataset</a:t>
            </a:r>
          </a:p>
          <a:p>
            <a:pPr marL="457200" indent="-457200">
              <a:buAutoNum type="arabicPeriod"/>
            </a:pPr>
            <a:r>
              <a:rPr lang="tr-TR" err="1"/>
              <a:t>System</a:t>
            </a:r>
            <a:r>
              <a:rPr lang="tr-TR"/>
              <a:t> Model</a:t>
            </a:r>
          </a:p>
          <a:p>
            <a:pPr marL="457200" indent="-457200">
              <a:buAutoNum type="arabicPeriod"/>
            </a:pPr>
            <a:r>
              <a:rPr lang="tr-TR" err="1"/>
              <a:t>Proposed</a:t>
            </a:r>
            <a:r>
              <a:rPr lang="tr-TR"/>
              <a:t> </a:t>
            </a:r>
            <a:r>
              <a:rPr lang="tr-TR" err="1"/>
              <a:t>Approach</a:t>
            </a:r>
          </a:p>
          <a:p>
            <a:pPr marL="457200" indent="-457200">
              <a:buAutoNum type="arabicPeriod"/>
            </a:pPr>
            <a:r>
              <a:rPr lang="tr-TR" err="1"/>
              <a:t>Comparison</a:t>
            </a:r>
            <a:r>
              <a:rPr lang="tr-TR"/>
              <a:t> of </a:t>
            </a:r>
            <a:r>
              <a:rPr lang="tr-TR" err="1"/>
              <a:t>Models</a:t>
            </a:r>
            <a:r>
              <a:rPr lang="tr-TR"/>
              <a:t> </a:t>
            </a:r>
            <a:r>
              <a:rPr lang="tr-TR" err="1"/>
              <a:t>and</a:t>
            </a:r>
            <a:r>
              <a:rPr lang="tr-TR"/>
              <a:t> </a:t>
            </a:r>
            <a:r>
              <a:rPr lang="tr-TR" err="1"/>
              <a:t>Numerical</a:t>
            </a:r>
            <a:r>
              <a:rPr lang="tr-TR"/>
              <a:t> </a:t>
            </a:r>
            <a:r>
              <a:rPr lang="tr-TR" err="1"/>
              <a:t>Values</a:t>
            </a:r>
          </a:p>
          <a:p>
            <a:pPr marL="457200" indent="-457200">
              <a:buAutoNum type="arabicPeriod"/>
            </a:pPr>
            <a:r>
              <a:rPr lang="tr-TR" err="1"/>
              <a:t>Conclusion</a:t>
            </a:r>
          </a:p>
        </p:txBody>
      </p:sp>
      <p:pic>
        <p:nvPicPr>
          <p:cNvPr id="5" name="Picture 4" descr="Free Stock Trade photo and picture">
            <a:extLst>
              <a:ext uri="{FF2B5EF4-FFF2-40B4-BE49-F238E27FC236}">
                <a16:creationId xmlns:a16="http://schemas.microsoft.com/office/drawing/2014/main" id="{10034546-9B16-0FB6-60EE-D346A8607184}"/>
              </a:ext>
            </a:extLst>
          </p:cNvPr>
          <p:cNvPicPr>
            <a:picLocks noChangeAspect="1"/>
          </p:cNvPicPr>
          <p:nvPr/>
        </p:nvPicPr>
        <p:blipFill>
          <a:blip r:embed="rId2"/>
          <a:stretch>
            <a:fillRect/>
          </a:stretch>
        </p:blipFill>
        <p:spPr>
          <a:xfrm>
            <a:off x="7227794" y="1260942"/>
            <a:ext cx="4168589" cy="4347322"/>
          </a:xfrm>
          <a:prstGeom prst="rect">
            <a:avLst/>
          </a:prstGeom>
        </p:spPr>
      </p:pic>
    </p:spTree>
    <p:extLst>
      <p:ext uri="{BB962C8B-B14F-4D97-AF65-F5344CB8AC3E}">
        <p14:creationId xmlns:p14="http://schemas.microsoft.com/office/powerpoint/2010/main" val="1218810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9BCED-1B2A-7901-B811-A1875F6CC7FE}"/>
              </a:ext>
            </a:extLst>
          </p:cNvPr>
          <p:cNvSpPr>
            <a:spLocks noGrp="1"/>
          </p:cNvSpPr>
          <p:nvPr>
            <p:ph type="title"/>
          </p:nvPr>
        </p:nvSpPr>
        <p:spPr>
          <a:xfrm>
            <a:off x="715383" y="846978"/>
            <a:ext cx="10632067" cy="1221680"/>
          </a:xfrm>
        </p:spPr>
        <p:txBody>
          <a:bodyPr/>
          <a:lstStyle/>
          <a:p>
            <a:r>
              <a:rPr lang="en-US">
                <a:ea typeface="+mj-lt"/>
                <a:cs typeface="+mj-lt"/>
              </a:rPr>
              <a:t>GRU Architecture</a:t>
            </a:r>
            <a:endParaRPr lang="en-US"/>
          </a:p>
        </p:txBody>
      </p:sp>
      <p:sp>
        <p:nvSpPr>
          <p:cNvPr id="3" name="Text Placeholder 2">
            <a:extLst>
              <a:ext uri="{FF2B5EF4-FFF2-40B4-BE49-F238E27FC236}">
                <a16:creationId xmlns:a16="http://schemas.microsoft.com/office/drawing/2014/main" id="{192BA144-9759-3390-1D77-D82E7FA8BBAC}"/>
              </a:ext>
            </a:extLst>
          </p:cNvPr>
          <p:cNvSpPr>
            <a:spLocks noGrp="1"/>
          </p:cNvSpPr>
          <p:nvPr>
            <p:ph type="body" idx="1"/>
          </p:nvPr>
        </p:nvSpPr>
        <p:spPr>
          <a:xfrm>
            <a:off x="715383" y="1975992"/>
            <a:ext cx="10632067" cy="4113658"/>
          </a:xfrm>
        </p:spPr>
        <p:txBody>
          <a:bodyPr vert="horz" lIns="91440" tIns="45720" rIns="91440" bIns="45720" rtlCol="0" anchor="t">
            <a:normAutofit fontScale="70000" lnSpcReduction="20000"/>
          </a:bodyPr>
          <a:lstStyle/>
          <a:p>
            <a:r>
              <a:rPr lang="en-US">
                <a:solidFill>
                  <a:schemeClr val="tx1"/>
                </a:solidFill>
                <a:ea typeface="+mn-lt"/>
                <a:cs typeface="+mn-lt"/>
              </a:rPr>
              <a:t>Motivation</a:t>
            </a:r>
            <a:endParaRPr lang="en-US">
              <a:solidFill>
                <a:schemeClr val="tx1"/>
              </a:solidFill>
            </a:endParaRPr>
          </a:p>
          <a:p>
            <a:r>
              <a:rPr lang="en-US">
                <a:solidFill>
                  <a:schemeClr val="tx1"/>
                </a:solidFill>
                <a:ea typeface="+mn-lt"/>
                <a:cs typeface="+mn-lt"/>
              </a:rPr>
              <a:t>• Similar accuracy to LSTM, but with fewer parameters → faster training.</a:t>
            </a:r>
            <a:endParaRPr lang="en-US">
              <a:solidFill>
                <a:schemeClr val="tx1"/>
              </a:solidFill>
            </a:endParaRPr>
          </a:p>
          <a:p>
            <a:r>
              <a:rPr lang="en-US">
                <a:solidFill>
                  <a:schemeClr val="tx1"/>
                </a:solidFill>
                <a:ea typeface="+mn-lt"/>
                <a:cs typeface="+mn-lt"/>
              </a:rPr>
              <a:t>Gate equations (per time step t)</a:t>
            </a:r>
            <a:endParaRPr lang="en-US">
              <a:solidFill>
                <a:schemeClr val="tx1"/>
              </a:solidFill>
            </a:endParaRPr>
          </a:p>
          <a:p>
            <a:r>
              <a:rPr lang="en-US">
                <a:solidFill>
                  <a:schemeClr val="tx1"/>
                </a:solidFill>
                <a:ea typeface="+mn-lt"/>
                <a:cs typeface="+mn-lt"/>
              </a:rPr>
              <a:t>Update gate:  </a:t>
            </a:r>
            <a:r>
              <a:rPr lang="en-US" err="1">
                <a:solidFill>
                  <a:schemeClr val="tx1"/>
                </a:solidFill>
                <a:ea typeface="+mn-lt"/>
                <a:cs typeface="+mn-lt"/>
              </a:rPr>
              <a:t>z_t</a:t>
            </a:r>
            <a:r>
              <a:rPr lang="en-US">
                <a:solidFill>
                  <a:schemeClr val="tx1"/>
                </a:solidFill>
                <a:ea typeface="+mn-lt"/>
                <a:cs typeface="+mn-lt"/>
              </a:rPr>
              <a:t> = σ( </a:t>
            </a:r>
            <a:r>
              <a:rPr lang="en-US" err="1">
                <a:solidFill>
                  <a:schemeClr val="tx1"/>
                </a:solidFill>
                <a:ea typeface="+mn-lt"/>
                <a:cs typeface="+mn-lt"/>
              </a:rPr>
              <a:t>W_z</a:t>
            </a:r>
            <a:r>
              <a:rPr lang="en-US">
                <a:solidFill>
                  <a:schemeClr val="tx1"/>
                </a:solidFill>
                <a:ea typeface="+mn-lt"/>
                <a:cs typeface="+mn-lt"/>
              </a:rPr>
              <a:t> · [ h_{t−1}, </a:t>
            </a:r>
            <a:r>
              <a:rPr lang="en-US" err="1">
                <a:solidFill>
                  <a:schemeClr val="tx1"/>
                </a:solidFill>
                <a:ea typeface="+mn-lt"/>
                <a:cs typeface="+mn-lt"/>
              </a:rPr>
              <a:t>x_t</a:t>
            </a:r>
            <a:r>
              <a:rPr lang="en-US">
                <a:solidFill>
                  <a:schemeClr val="tx1"/>
                </a:solidFill>
                <a:ea typeface="+mn-lt"/>
                <a:cs typeface="+mn-lt"/>
              </a:rPr>
              <a:t> ] )</a:t>
            </a:r>
            <a:endParaRPr lang="en-US">
              <a:solidFill>
                <a:schemeClr val="tx1"/>
              </a:solidFill>
            </a:endParaRPr>
          </a:p>
          <a:p>
            <a:r>
              <a:rPr lang="en-US">
                <a:solidFill>
                  <a:schemeClr val="tx1"/>
                </a:solidFill>
                <a:ea typeface="+mn-lt"/>
                <a:cs typeface="+mn-lt"/>
              </a:rPr>
              <a:t>Reset gate:   </a:t>
            </a:r>
            <a:r>
              <a:rPr lang="en-US" err="1">
                <a:solidFill>
                  <a:schemeClr val="tx1"/>
                </a:solidFill>
                <a:ea typeface="+mn-lt"/>
                <a:cs typeface="+mn-lt"/>
              </a:rPr>
              <a:t>r_t</a:t>
            </a:r>
            <a:r>
              <a:rPr lang="en-US">
                <a:solidFill>
                  <a:schemeClr val="tx1"/>
                </a:solidFill>
                <a:ea typeface="+mn-lt"/>
                <a:cs typeface="+mn-lt"/>
              </a:rPr>
              <a:t> = σ( </a:t>
            </a:r>
            <a:r>
              <a:rPr lang="en-US" err="1">
                <a:solidFill>
                  <a:schemeClr val="tx1"/>
                </a:solidFill>
                <a:ea typeface="+mn-lt"/>
                <a:cs typeface="+mn-lt"/>
              </a:rPr>
              <a:t>W_r</a:t>
            </a:r>
            <a:r>
              <a:rPr lang="en-US">
                <a:solidFill>
                  <a:schemeClr val="tx1"/>
                </a:solidFill>
                <a:ea typeface="+mn-lt"/>
                <a:cs typeface="+mn-lt"/>
              </a:rPr>
              <a:t> · [ h_{t−1}, </a:t>
            </a:r>
            <a:r>
              <a:rPr lang="en-US" err="1">
                <a:solidFill>
                  <a:schemeClr val="tx1"/>
                </a:solidFill>
                <a:ea typeface="+mn-lt"/>
                <a:cs typeface="+mn-lt"/>
              </a:rPr>
              <a:t>x_t</a:t>
            </a:r>
            <a:r>
              <a:rPr lang="en-US">
                <a:solidFill>
                  <a:schemeClr val="tx1"/>
                </a:solidFill>
                <a:ea typeface="+mn-lt"/>
                <a:cs typeface="+mn-lt"/>
              </a:rPr>
              <a:t> ] )</a:t>
            </a:r>
            <a:endParaRPr lang="en-US">
              <a:solidFill>
                <a:schemeClr val="tx1"/>
              </a:solidFill>
            </a:endParaRPr>
          </a:p>
          <a:p>
            <a:r>
              <a:rPr lang="en-US">
                <a:solidFill>
                  <a:schemeClr val="tx1"/>
                </a:solidFill>
                <a:ea typeface="+mn-lt"/>
                <a:cs typeface="+mn-lt"/>
              </a:rPr>
              <a:t>Candidate hidden state:</a:t>
            </a:r>
            <a:endParaRPr lang="en-US">
              <a:solidFill>
                <a:schemeClr val="tx1"/>
              </a:solidFill>
            </a:endParaRPr>
          </a:p>
          <a:p>
            <a:r>
              <a:rPr lang="en-US">
                <a:solidFill>
                  <a:schemeClr val="tx1"/>
                </a:solidFill>
                <a:ea typeface="+mn-lt"/>
                <a:cs typeface="+mn-lt"/>
              </a:rPr>
              <a:t>              </a:t>
            </a:r>
            <a:r>
              <a:rPr lang="en-US" err="1">
                <a:solidFill>
                  <a:schemeClr val="tx1"/>
                </a:solidFill>
                <a:ea typeface="+mn-lt"/>
                <a:cs typeface="+mn-lt"/>
              </a:rPr>
              <a:t>h~_t</a:t>
            </a:r>
            <a:r>
              <a:rPr lang="en-US">
                <a:solidFill>
                  <a:schemeClr val="tx1"/>
                </a:solidFill>
                <a:ea typeface="+mn-lt"/>
                <a:cs typeface="+mn-lt"/>
              </a:rPr>
              <a:t> = tanh( W · [ </a:t>
            </a:r>
            <a:r>
              <a:rPr lang="en-US" err="1">
                <a:solidFill>
                  <a:schemeClr val="tx1"/>
                </a:solidFill>
                <a:ea typeface="+mn-lt"/>
                <a:cs typeface="+mn-lt"/>
              </a:rPr>
              <a:t>r_t</a:t>
            </a:r>
            <a:r>
              <a:rPr lang="en-US">
                <a:solidFill>
                  <a:schemeClr val="tx1"/>
                </a:solidFill>
                <a:ea typeface="+mn-lt"/>
                <a:cs typeface="+mn-lt"/>
              </a:rPr>
              <a:t> ⊙ h_{t−1}, </a:t>
            </a:r>
            <a:r>
              <a:rPr lang="en-US" err="1">
                <a:solidFill>
                  <a:schemeClr val="tx1"/>
                </a:solidFill>
                <a:ea typeface="+mn-lt"/>
                <a:cs typeface="+mn-lt"/>
              </a:rPr>
              <a:t>x_t</a:t>
            </a:r>
            <a:r>
              <a:rPr lang="en-US">
                <a:solidFill>
                  <a:schemeClr val="tx1"/>
                </a:solidFill>
                <a:ea typeface="+mn-lt"/>
                <a:cs typeface="+mn-lt"/>
              </a:rPr>
              <a:t> ] )</a:t>
            </a:r>
            <a:endParaRPr lang="en-US">
              <a:solidFill>
                <a:schemeClr val="tx1"/>
              </a:solidFill>
            </a:endParaRPr>
          </a:p>
          <a:p>
            <a:r>
              <a:rPr lang="en-US">
                <a:solidFill>
                  <a:schemeClr val="tx1"/>
                </a:solidFill>
                <a:ea typeface="+mn-lt"/>
                <a:cs typeface="+mn-lt"/>
              </a:rPr>
              <a:t>Final hidden state:</a:t>
            </a:r>
            <a:endParaRPr lang="en-US">
              <a:solidFill>
                <a:schemeClr val="tx1"/>
              </a:solidFill>
            </a:endParaRPr>
          </a:p>
          <a:p>
            <a:r>
              <a:rPr lang="en-US">
                <a:solidFill>
                  <a:schemeClr val="tx1"/>
                </a:solidFill>
                <a:ea typeface="+mn-lt"/>
                <a:cs typeface="+mn-lt"/>
              </a:rPr>
              <a:t>              </a:t>
            </a:r>
            <a:r>
              <a:rPr lang="en-US" err="1">
                <a:solidFill>
                  <a:schemeClr val="tx1"/>
                </a:solidFill>
                <a:ea typeface="+mn-lt"/>
                <a:cs typeface="+mn-lt"/>
              </a:rPr>
              <a:t>h_t</a:t>
            </a:r>
            <a:r>
              <a:rPr lang="en-US">
                <a:solidFill>
                  <a:schemeClr val="tx1"/>
                </a:solidFill>
                <a:ea typeface="+mn-lt"/>
                <a:cs typeface="+mn-lt"/>
              </a:rPr>
              <a:t>  = (1 − </a:t>
            </a:r>
            <a:r>
              <a:rPr lang="en-US" err="1">
                <a:solidFill>
                  <a:schemeClr val="tx1"/>
                </a:solidFill>
                <a:ea typeface="+mn-lt"/>
                <a:cs typeface="+mn-lt"/>
              </a:rPr>
              <a:t>z_t</a:t>
            </a:r>
            <a:r>
              <a:rPr lang="en-US">
                <a:solidFill>
                  <a:schemeClr val="tx1"/>
                </a:solidFill>
                <a:ea typeface="+mn-lt"/>
                <a:cs typeface="+mn-lt"/>
              </a:rPr>
              <a:t>) · h_{t−1} + </a:t>
            </a:r>
            <a:r>
              <a:rPr lang="en-US" err="1">
                <a:solidFill>
                  <a:schemeClr val="tx1"/>
                </a:solidFill>
                <a:ea typeface="+mn-lt"/>
                <a:cs typeface="+mn-lt"/>
              </a:rPr>
              <a:t>z_t</a:t>
            </a:r>
            <a:r>
              <a:rPr lang="en-US">
                <a:solidFill>
                  <a:schemeClr val="tx1"/>
                </a:solidFill>
                <a:ea typeface="+mn-lt"/>
                <a:cs typeface="+mn-lt"/>
              </a:rPr>
              <a:t> · </a:t>
            </a:r>
            <a:r>
              <a:rPr lang="en-US" err="1">
                <a:solidFill>
                  <a:schemeClr val="tx1"/>
                </a:solidFill>
                <a:ea typeface="+mn-lt"/>
                <a:cs typeface="+mn-lt"/>
              </a:rPr>
              <a:t>h~_t</a:t>
            </a:r>
            <a:endParaRPr lang="en-US">
              <a:solidFill>
                <a:schemeClr val="tx1"/>
              </a:solidFill>
            </a:endParaRPr>
          </a:p>
          <a:p>
            <a:r>
              <a:rPr lang="en-US">
                <a:solidFill>
                  <a:schemeClr val="tx1"/>
                </a:solidFill>
                <a:ea typeface="+mn-lt"/>
                <a:cs typeface="+mn-lt"/>
              </a:rPr>
              <a:t>Typical use</a:t>
            </a:r>
            <a:endParaRPr lang="en-US">
              <a:solidFill>
                <a:schemeClr val="tx1"/>
              </a:solidFill>
            </a:endParaRPr>
          </a:p>
          <a:p>
            <a:r>
              <a:rPr lang="en-US">
                <a:solidFill>
                  <a:schemeClr val="tx1"/>
                </a:solidFill>
                <a:ea typeface="+mn-lt"/>
                <a:cs typeface="+mn-lt"/>
              </a:rPr>
              <a:t>• Short- and medium-term forecasts where training speed is crucial.</a:t>
            </a:r>
            <a:endParaRPr lang="en-US">
              <a:solidFill>
                <a:schemeClr val="tx1"/>
              </a:solidFill>
            </a:endParaRPr>
          </a:p>
        </p:txBody>
      </p:sp>
      <p:sp>
        <p:nvSpPr>
          <p:cNvPr id="4" name="Date Placeholder 3">
            <a:extLst>
              <a:ext uri="{FF2B5EF4-FFF2-40B4-BE49-F238E27FC236}">
                <a16:creationId xmlns:a16="http://schemas.microsoft.com/office/drawing/2014/main" id="{78EC1D92-9E9A-46C1-5079-97611D945C57}"/>
              </a:ext>
            </a:extLst>
          </p:cNvPr>
          <p:cNvSpPr>
            <a:spLocks noGrp="1"/>
          </p:cNvSpPr>
          <p:nvPr>
            <p:ph type="dt" sz="half" idx="10"/>
          </p:nvPr>
        </p:nvSpPr>
        <p:spPr/>
        <p:txBody>
          <a:bodyPr/>
          <a:lstStyle/>
          <a:p>
            <a:fld id="{10E41ED5-4AE3-4DA4-9A1B-9E15F04C5EEA}" type="datetime1">
              <a:t>10.06.2025</a:t>
            </a:fld>
            <a:endParaRPr lang="en-US"/>
          </a:p>
        </p:txBody>
      </p:sp>
      <p:sp>
        <p:nvSpPr>
          <p:cNvPr id="5" name="Footer Placeholder 4">
            <a:extLst>
              <a:ext uri="{FF2B5EF4-FFF2-40B4-BE49-F238E27FC236}">
                <a16:creationId xmlns:a16="http://schemas.microsoft.com/office/drawing/2014/main" id="{9F473D4A-5168-4739-CED3-B8DCBAFD437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4076C2F-6C72-A5F5-2CE8-1710F835C94C}"/>
              </a:ext>
            </a:extLst>
          </p:cNvPr>
          <p:cNvSpPr>
            <a:spLocks noGrp="1"/>
          </p:cNvSpPr>
          <p:nvPr>
            <p:ph type="sldNum" sz="quarter" idx="12"/>
          </p:nvPr>
        </p:nvSpPr>
        <p:spPr/>
        <p:txBody>
          <a:bodyPr/>
          <a:lstStyle/>
          <a:p>
            <a:fld id="{E30AF5A0-43BB-4336-8627-9123B9144D80}" type="slidenum">
              <a:rPr lang="en-US" dirty="0"/>
              <a:t>20</a:t>
            </a:fld>
            <a:endParaRPr lang="en-US"/>
          </a:p>
        </p:txBody>
      </p:sp>
      <p:pic>
        <p:nvPicPr>
          <p:cNvPr id="7" name="Picture 6" descr="A diagram of a diagram&#10;&#10;AI-generated content may be incorrect.">
            <a:extLst>
              <a:ext uri="{FF2B5EF4-FFF2-40B4-BE49-F238E27FC236}">
                <a16:creationId xmlns:a16="http://schemas.microsoft.com/office/drawing/2014/main" id="{458F3EAB-C76C-36A5-D57D-A21A203B8DD6}"/>
              </a:ext>
            </a:extLst>
          </p:cNvPr>
          <p:cNvPicPr>
            <a:picLocks noChangeAspect="1"/>
          </p:cNvPicPr>
          <p:nvPr/>
        </p:nvPicPr>
        <p:blipFill>
          <a:blip r:embed="rId2"/>
          <a:stretch>
            <a:fillRect/>
          </a:stretch>
        </p:blipFill>
        <p:spPr>
          <a:xfrm>
            <a:off x="7535613" y="1246122"/>
            <a:ext cx="4457386" cy="4372054"/>
          </a:xfrm>
          <a:prstGeom prst="rect">
            <a:avLst/>
          </a:prstGeom>
        </p:spPr>
      </p:pic>
      <p:pic>
        <p:nvPicPr>
          <p:cNvPr id="8" name="Picture 7" descr="A white background with black text&#10;&#10;AI-generated content may be incorrect.">
            <a:extLst>
              <a:ext uri="{FF2B5EF4-FFF2-40B4-BE49-F238E27FC236}">
                <a16:creationId xmlns:a16="http://schemas.microsoft.com/office/drawing/2014/main" id="{2217A444-C2F1-CEE3-731F-48B6A2083489}"/>
              </a:ext>
            </a:extLst>
          </p:cNvPr>
          <p:cNvPicPr>
            <a:picLocks noChangeAspect="1"/>
          </p:cNvPicPr>
          <p:nvPr/>
        </p:nvPicPr>
        <p:blipFill>
          <a:blip r:embed="rId3"/>
          <a:stretch>
            <a:fillRect/>
          </a:stretch>
        </p:blipFill>
        <p:spPr>
          <a:xfrm>
            <a:off x="715056" y="1976438"/>
            <a:ext cx="6828518" cy="4008213"/>
          </a:xfrm>
          <a:prstGeom prst="rect">
            <a:avLst/>
          </a:prstGeom>
        </p:spPr>
      </p:pic>
    </p:spTree>
    <p:extLst>
      <p:ext uri="{BB962C8B-B14F-4D97-AF65-F5344CB8AC3E}">
        <p14:creationId xmlns:p14="http://schemas.microsoft.com/office/powerpoint/2010/main" val="1225823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0FFB-FB46-EC53-DA90-76E71D2C7E1B}"/>
              </a:ext>
            </a:extLst>
          </p:cNvPr>
          <p:cNvSpPr>
            <a:spLocks noGrp="1"/>
          </p:cNvSpPr>
          <p:nvPr>
            <p:ph type="title"/>
          </p:nvPr>
        </p:nvSpPr>
        <p:spPr>
          <a:xfrm>
            <a:off x="715383" y="1407457"/>
            <a:ext cx="10632067" cy="1272060"/>
          </a:xfrm>
        </p:spPr>
        <p:txBody>
          <a:bodyPr>
            <a:normAutofit fontScale="90000"/>
          </a:bodyPr>
          <a:lstStyle/>
          <a:p>
            <a:r>
              <a:rPr lang="en-US">
                <a:ea typeface="+mj-lt"/>
                <a:cs typeface="+mj-lt"/>
              </a:rPr>
              <a:t>Polynomial Regression Baseline</a:t>
            </a:r>
            <a:endParaRPr lang="en-US"/>
          </a:p>
        </p:txBody>
      </p:sp>
      <p:sp>
        <p:nvSpPr>
          <p:cNvPr id="3" name="Text Placeholder 2">
            <a:extLst>
              <a:ext uri="{FF2B5EF4-FFF2-40B4-BE49-F238E27FC236}">
                <a16:creationId xmlns:a16="http://schemas.microsoft.com/office/drawing/2014/main" id="{E4E0CB0E-069F-34A8-9D66-E73FF5110561}"/>
              </a:ext>
            </a:extLst>
          </p:cNvPr>
          <p:cNvSpPr>
            <a:spLocks noGrp="1"/>
          </p:cNvSpPr>
          <p:nvPr>
            <p:ph type="body" idx="1"/>
          </p:nvPr>
        </p:nvSpPr>
        <p:spPr>
          <a:xfrm>
            <a:off x="715383" y="2605744"/>
            <a:ext cx="10632067" cy="3483906"/>
          </a:xfrm>
        </p:spPr>
        <p:txBody>
          <a:bodyPr vert="horz" lIns="91440" tIns="45720" rIns="91440" bIns="45720" rtlCol="0" anchor="t">
            <a:normAutofit lnSpcReduction="10000"/>
          </a:bodyPr>
          <a:lstStyle/>
          <a:p>
            <a:pPr marL="285750" indent="-285750">
              <a:buFont typeface="Arial"/>
              <a:buChar char="•"/>
            </a:pPr>
            <a:r>
              <a:rPr lang="en-US" b="1">
                <a:solidFill>
                  <a:schemeClr val="tx1"/>
                </a:solidFill>
                <a:ea typeface="+mn-lt"/>
                <a:cs typeface="+mn-lt"/>
              </a:rPr>
              <a:t>Purpose:</a:t>
            </a:r>
            <a:r>
              <a:rPr lang="en-US">
                <a:solidFill>
                  <a:schemeClr val="tx1"/>
                </a:solidFill>
                <a:ea typeface="+mn-lt"/>
                <a:cs typeface="+mn-lt"/>
              </a:rPr>
              <a:t> Simple benchmark for capturing near-term non-linear trends</a:t>
            </a:r>
            <a:endParaRPr lang="en-US">
              <a:solidFill>
                <a:schemeClr val="tx1"/>
              </a:solidFill>
            </a:endParaRPr>
          </a:p>
          <a:p>
            <a:pPr marL="285750" indent="-285750">
              <a:buFont typeface="Arial"/>
              <a:buChar char="•"/>
            </a:pPr>
            <a:r>
              <a:rPr lang="en-US" b="1">
                <a:solidFill>
                  <a:schemeClr val="tx1"/>
                </a:solidFill>
                <a:ea typeface="+mn-lt"/>
                <a:cs typeface="+mn-lt"/>
              </a:rPr>
              <a:t>Model equation:</a:t>
            </a:r>
            <a:endParaRPr lang="en-US">
              <a:solidFill>
                <a:schemeClr val="tx1"/>
              </a:solidFill>
            </a:endParaRPr>
          </a:p>
          <a:p>
            <a:r>
              <a:rPr lang="en-US">
                <a:solidFill>
                  <a:schemeClr val="tx1"/>
                </a:solidFill>
                <a:ea typeface="+mn-lt"/>
                <a:cs typeface="+mn-lt"/>
              </a:rPr>
              <a:t> y = β₀ + β₁ x + β₂ x² + … + βₙ xⁿ + ε</a:t>
            </a:r>
          </a:p>
          <a:p>
            <a:pPr marL="285750" indent="-285750">
              <a:buFont typeface="Arial"/>
              <a:buChar char="•"/>
            </a:pPr>
            <a:r>
              <a:rPr lang="en-US" b="1">
                <a:solidFill>
                  <a:schemeClr val="tx1"/>
                </a:solidFill>
                <a:ea typeface="+mn-lt"/>
                <a:cs typeface="+mn-lt"/>
              </a:rPr>
              <a:t>Key considerations:</a:t>
            </a:r>
            <a:endParaRPr lang="en-US">
              <a:solidFill>
                <a:schemeClr val="tx1"/>
              </a:solidFill>
            </a:endParaRPr>
          </a:p>
          <a:p>
            <a:pPr marL="285750" indent="-285750">
              <a:buFont typeface="Arial"/>
              <a:buChar char="•"/>
            </a:pPr>
            <a:r>
              <a:rPr lang="en-US">
                <a:solidFill>
                  <a:schemeClr val="tx1"/>
                </a:solidFill>
                <a:ea typeface="+mn-lt"/>
                <a:cs typeface="+mn-lt"/>
              </a:rPr>
              <a:t>Degree </a:t>
            </a:r>
            <a:r>
              <a:rPr lang="en-US" err="1">
                <a:solidFill>
                  <a:schemeClr val="tx1"/>
                </a:solidFill>
                <a:ea typeface="+mn-lt"/>
                <a:cs typeface="+mn-lt"/>
              </a:rPr>
              <a:t>nnn</a:t>
            </a:r>
            <a:r>
              <a:rPr lang="en-US">
                <a:solidFill>
                  <a:schemeClr val="tx1"/>
                </a:solidFill>
                <a:ea typeface="+mn-lt"/>
                <a:cs typeface="+mn-lt"/>
              </a:rPr>
              <a:t> tunes flexibility (higher ⇒ risk of overfit)</a:t>
            </a:r>
            <a:endParaRPr lang="en-US">
              <a:solidFill>
                <a:schemeClr val="tx1"/>
              </a:solidFill>
            </a:endParaRPr>
          </a:p>
          <a:p>
            <a:pPr marL="285750" indent="-285750">
              <a:buFont typeface="Arial"/>
              <a:buChar char="•"/>
            </a:pPr>
            <a:r>
              <a:rPr lang="en-US">
                <a:solidFill>
                  <a:schemeClr val="tx1"/>
                </a:solidFill>
                <a:ea typeface="+mn-lt"/>
                <a:cs typeface="+mn-lt"/>
              </a:rPr>
              <a:t>Linear least-squares after feature expansion</a:t>
            </a:r>
            <a:endParaRPr lang="en-US">
              <a:solidFill>
                <a:schemeClr val="tx1"/>
              </a:solidFill>
            </a:endParaRPr>
          </a:p>
          <a:p>
            <a:pPr marL="285750" indent="-285750">
              <a:buFont typeface="Arial"/>
              <a:buChar char="•"/>
            </a:pPr>
            <a:r>
              <a:rPr lang="en-US">
                <a:solidFill>
                  <a:schemeClr val="tx1"/>
                </a:solidFill>
                <a:ea typeface="+mn-lt"/>
                <a:cs typeface="+mn-lt"/>
              </a:rPr>
              <a:t>Serves as sanity-check against deep models</a:t>
            </a:r>
            <a:endParaRPr lang="en-US">
              <a:solidFill>
                <a:schemeClr val="tx1"/>
              </a:solidFill>
            </a:endParaRPr>
          </a:p>
          <a:p>
            <a:endParaRPr lang="en-US">
              <a:solidFill>
                <a:schemeClr val="tx1"/>
              </a:solidFill>
            </a:endParaRPr>
          </a:p>
        </p:txBody>
      </p:sp>
      <p:sp>
        <p:nvSpPr>
          <p:cNvPr id="4" name="Date Placeholder 3">
            <a:extLst>
              <a:ext uri="{FF2B5EF4-FFF2-40B4-BE49-F238E27FC236}">
                <a16:creationId xmlns:a16="http://schemas.microsoft.com/office/drawing/2014/main" id="{45BA21BD-1538-F9A5-DFBC-1FD85A101FA7}"/>
              </a:ext>
            </a:extLst>
          </p:cNvPr>
          <p:cNvSpPr>
            <a:spLocks noGrp="1"/>
          </p:cNvSpPr>
          <p:nvPr>
            <p:ph type="dt" sz="half" idx="10"/>
          </p:nvPr>
        </p:nvSpPr>
        <p:spPr/>
        <p:txBody>
          <a:bodyPr/>
          <a:lstStyle/>
          <a:p>
            <a:fld id="{995816CB-761D-4C30-B49A-53E4C91823FB}" type="datetime1">
              <a:t>10.06.2025</a:t>
            </a:fld>
            <a:endParaRPr lang="en-US"/>
          </a:p>
        </p:txBody>
      </p:sp>
      <p:sp>
        <p:nvSpPr>
          <p:cNvPr id="5" name="Footer Placeholder 4">
            <a:extLst>
              <a:ext uri="{FF2B5EF4-FFF2-40B4-BE49-F238E27FC236}">
                <a16:creationId xmlns:a16="http://schemas.microsoft.com/office/drawing/2014/main" id="{F14AAC5C-9981-BC59-9705-6EA7B898C68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3896CC5-7129-902A-C6FB-27EA2BB38680}"/>
              </a:ext>
            </a:extLst>
          </p:cNvPr>
          <p:cNvSpPr>
            <a:spLocks noGrp="1"/>
          </p:cNvSpPr>
          <p:nvPr>
            <p:ph type="sldNum" sz="quarter" idx="12"/>
          </p:nvPr>
        </p:nvSpPr>
        <p:spPr/>
        <p:txBody>
          <a:bodyPr/>
          <a:lstStyle/>
          <a:p>
            <a:fld id="{E30AF5A0-43BB-4336-8627-9123B9144D80}" type="slidenum">
              <a:rPr lang="en-US" dirty="0"/>
              <a:t>21</a:t>
            </a:fld>
            <a:endParaRPr lang="en-US"/>
          </a:p>
        </p:txBody>
      </p:sp>
    </p:spTree>
    <p:extLst>
      <p:ext uri="{BB962C8B-B14F-4D97-AF65-F5344CB8AC3E}">
        <p14:creationId xmlns:p14="http://schemas.microsoft.com/office/powerpoint/2010/main" val="1418845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A605-DE85-31D8-E0C6-C815474FDBC5}"/>
              </a:ext>
            </a:extLst>
          </p:cNvPr>
          <p:cNvSpPr>
            <a:spLocks noGrp="1"/>
          </p:cNvSpPr>
          <p:nvPr>
            <p:ph type="title"/>
          </p:nvPr>
        </p:nvSpPr>
        <p:spPr>
          <a:xfrm>
            <a:off x="715383" y="872168"/>
            <a:ext cx="10632067" cy="1253167"/>
          </a:xfrm>
        </p:spPr>
        <p:txBody>
          <a:bodyPr/>
          <a:lstStyle/>
          <a:p>
            <a:r>
              <a:rPr lang="en-US">
                <a:ea typeface="+mj-lt"/>
                <a:cs typeface="+mj-lt"/>
              </a:rPr>
              <a:t>Training Protocol</a:t>
            </a:r>
            <a:endParaRPr lang="en-US"/>
          </a:p>
        </p:txBody>
      </p:sp>
      <p:sp>
        <p:nvSpPr>
          <p:cNvPr id="3" name="Text Placeholder 2">
            <a:extLst>
              <a:ext uri="{FF2B5EF4-FFF2-40B4-BE49-F238E27FC236}">
                <a16:creationId xmlns:a16="http://schemas.microsoft.com/office/drawing/2014/main" id="{960A646D-7830-7044-983F-56474A84A90F}"/>
              </a:ext>
            </a:extLst>
          </p:cNvPr>
          <p:cNvSpPr>
            <a:spLocks noGrp="1"/>
          </p:cNvSpPr>
          <p:nvPr>
            <p:ph type="body" idx="1"/>
          </p:nvPr>
        </p:nvSpPr>
        <p:spPr>
          <a:xfrm>
            <a:off x="715383" y="2133430"/>
            <a:ext cx="10632067" cy="3956220"/>
          </a:xfrm>
        </p:spPr>
        <p:txBody>
          <a:bodyPr vert="horz" lIns="91440" tIns="45720" rIns="91440" bIns="45720" rtlCol="0" anchor="t">
            <a:normAutofit fontScale="92500"/>
          </a:bodyPr>
          <a:lstStyle/>
          <a:p>
            <a:pPr marL="285750" indent="-285750">
              <a:buFont typeface="Arial"/>
              <a:buChar char="•"/>
            </a:pPr>
            <a:r>
              <a:rPr lang="en-US" b="1">
                <a:solidFill>
                  <a:schemeClr val="tx1"/>
                </a:solidFill>
                <a:ea typeface="+mn-lt"/>
                <a:cs typeface="+mn-lt"/>
              </a:rPr>
              <a:t>Rolling-window training</a:t>
            </a:r>
            <a:r>
              <a:rPr lang="en-US">
                <a:solidFill>
                  <a:schemeClr val="tx1"/>
                </a:solidFill>
                <a:ea typeface="+mn-lt"/>
                <a:cs typeface="+mn-lt"/>
              </a:rPr>
              <a:t> to mimic live trading</a:t>
            </a:r>
            <a:endParaRPr lang="en-US">
              <a:solidFill>
                <a:schemeClr val="tx1"/>
              </a:solidFill>
            </a:endParaRPr>
          </a:p>
          <a:p>
            <a:pPr marL="285750" indent="-285750">
              <a:buFont typeface="Arial"/>
              <a:buChar char="•"/>
            </a:pPr>
            <a:r>
              <a:rPr lang="en-US" b="1">
                <a:solidFill>
                  <a:schemeClr val="tx1"/>
                </a:solidFill>
                <a:ea typeface="+mn-lt"/>
                <a:cs typeface="+mn-lt"/>
              </a:rPr>
              <a:t>Hyper-parameter tuning</a:t>
            </a:r>
            <a:r>
              <a:rPr lang="en-US">
                <a:solidFill>
                  <a:schemeClr val="tx1"/>
                </a:solidFill>
                <a:ea typeface="+mn-lt"/>
                <a:cs typeface="+mn-lt"/>
              </a:rPr>
              <a:t> (units, layers, dropout, polynomial degree) via grid search</a:t>
            </a:r>
            <a:endParaRPr lang="en-US">
              <a:solidFill>
                <a:schemeClr val="tx1"/>
              </a:solidFill>
            </a:endParaRPr>
          </a:p>
          <a:p>
            <a:pPr marL="285750" indent="-285750">
              <a:buFont typeface="Arial"/>
              <a:buChar char="•"/>
            </a:pPr>
            <a:r>
              <a:rPr lang="en-US" b="1" err="1">
                <a:solidFill>
                  <a:schemeClr val="tx1"/>
                </a:solidFill>
                <a:ea typeface="+mn-lt"/>
                <a:cs typeface="+mn-lt"/>
              </a:rPr>
              <a:t>Regularisation</a:t>
            </a:r>
            <a:r>
              <a:rPr lang="en-US" b="1">
                <a:solidFill>
                  <a:schemeClr val="tx1"/>
                </a:solidFill>
                <a:ea typeface="+mn-lt"/>
                <a:cs typeface="+mn-lt"/>
              </a:rPr>
              <a:t>:</a:t>
            </a:r>
            <a:endParaRPr lang="en-US">
              <a:solidFill>
                <a:schemeClr val="tx1"/>
              </a:solidFill>
            </a:endParaRPr>
          </a:p>
          <a:p>
            <a:pPr marL="285750" indent="-285750">
              <a:buFont typeface="Arial"/>
              <a:buChar char="•"/>
            </a:pPr>
            <a:r>
              <a:rPr lang="en-US">
                <a:solidFill>
                  <a:schemeClr val="tx1"/>
                </a:solidFill>
                <a:ea typeface="+mn-lt"/>
                <a:cs typeface="+mn-lt"/>
              </a:rPr>
              <a:t>Dropout &amp; early stopping for LSTM/GRU</a:t>
            </a:r>
            <a:endParaRPr lang="en-US">
              <a:solidFill>
                <a:schemeClr val="tx1"/>
              </a:solidFill>
            </a:endParaRPr>
          </a:p>
          <a:p>
            <a:pPr marL="285750" indent="-285750">
              <a:buFont typeface="Arial"/>
              <a:buChar char="•"/>
            </a:pPr>
            <a:r>
              <a:rPr lang="en-US">
                <a:solidFill>
                  <a:schemeClr val="tx1"/>
                </a:solidFill>
                <a:ea typeface="+mn-lt"/>
                <a:cs typeface="+mn-lt"/>
              </a:rPr>
              <a:t>Ridge penalty for high-degree polynomials</a:t>
            </a:r>
            <a:endParaRPr lang="en-US">
              <a:solidFill>
                <a:schemeClr val="tx1"/>
              </a:solidFill>
            </a:endParaRPr>
          </a:p>
          <a:p>
            <a:pPr marL="285750" indent="-285750">
              <a:buFont typeface="Arial"/>
              <a:buChar char="•"/>
            </a:pPr>
            <a:r>
              <a:rPr lang="en-US" b="1">
                <a:solidFill>
                  <a:schemeClr val="tx1"/>
                </a:solidFill>
                <a:ea typeface="+mn-lt"/>
                <a:cs typeface="+mn-lt"/>
              </a:rPr>
              <a:t>Data leakage safeguards:</a:t>
            </a:r>
            <a:endParaRPr lang="en-US">
              <a:solidFill>
                <a:schemeClr val="tx1"/>
              </a:solidFill>
            </a:endParaRPr>
          </a:p>
          <a:p>
            <a:pPr marL="285750" indent="-285750">
              <a:buFont typeface="Arial"/>
              <a:buChar char="•"/>
            </a:pPr>
            <a:r>
              <a:rPr lang="en-US">
                <a:solidFill>
                  <a:schemeClr val="tx1"/>
                </a:solidFill>
                <a:ea typeface="+mn-lt"/>
                <a:cs typeface="+mn-lt"/>
              </a:rPr>
              <a:t>Train/validation split strictly chronological</a:t>
            </a:r>
            <a:endParaRPr lang="en-US">
              <a:solidFill>
                <a:schemeClr val="tx1"/>
              </a:solidFill>
            </a:endParaRPr>
          </a:p>
          <a:p>
            <a:pPr marL="285750" indent="-285750">
              <a:buFont typeface="Arial"/>
              <a:buChar char="•"/>
            </a:pPr>
            <a:r>
              <a:rPr lang="en-US">
                <a:solidFill>
                  <a:schemeClr val="tx1"/>
                </a:solidFill>
                <a:ea typeface="+mn-lt"/>
                <a:cs typeface="+mn-lt"/>
              </a:rPr>
              <a:t>Scalers fit on training windows only</a:t>
            </a:r>
            <a:endParaRPr lang="en-US">
              <a:solidFill>
                <a:schemeClr val="tx1"/>
              </a:solidFill>
            </a:endParaRPr>
          </a:p>
          <a:p>
            <a:endParaRPr lang="en-US">
              <a:solidFill>
                <a:schemeClr val="tx1"/>
              </a:solidFill>
            </a:endParaRPr>
          </a:p>
        </p:txBody>
      </p:sp>
      <p:sp>
        <p:nvSpPr>
          <p:cNvPr id="4" name="Date Placeholder 3">
            <a:extLst>
              <a:ext uri="{FF2B5EF4-FFF2-40B4-BE49-F238E27FC236}">
                <a16:creationId xmlns:a16="http://schemas.microsoft.com/office/drawing/2014/main" id="{8F1803FA-6605-5525-2525-5BA2A7C72A2F}"/>
              </a:ext>
            </a:extLst>
          </p:cNvPr>
          <p:cNvSpPr>
            <a:spLocks noGrp="1"/>
          </p:cNvSpPr>
          <p:nvPr>
            <p:ph type="dt" sz="half" idx="10"/>
          </p:nvPr>
        </p:nvSpPr>
        <p:spPr/>
        <p:txBody>
          <a:bodyPr/>
          <a:lstStyle/>
          <a:p>
            <a:fld id="{7080AAAB-3D75-4806-8EE0-0DEC45AE05BC}" type="datetime1">
              <a:rPr lang="tr-TR"/>
              <a:t>10.06.2025</a:t>
            </a:fld>
            <a:endParaRPr lang="en-US"/>
          </a:p>
        </p:txBody>
      </p:sp>
      <p:sp>
        <p:nvSpPr>
          <p:cNvPr id="5" name="Footer Placeholder 4">
            <a:extLst>
              <a:ext uri="{FF2B5EF4-FFF2-40B4-BE49-F238E27FC236}">
                <a16:creationId xmlns:a16="http://schemas.microsoft.com/office/drawing/2014/main" id="{3BA55890-55BE-9870-6AEA-929A52DA399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47C7052-CA01-63BA-8ECB-3C8EFC5BD3D9}"/>
              </a:ext>
            </a:extLst>
          </p:cNvPr>
          <p:cNvSpPr>
            <a:spLocks noGrp="1"/>
          </p:cNvSpPr>
          <p:nvPr>
            <p:ph type="sldNum" sz="quarter" idx="12"/>
          </p:nvPr>
        </p:nvSpPr>
        <p:spPr/>
        <p:txBody>
          <a:bodyPr/>
          <a:lstStyle/>
          <a:p>
            <a:fld id="{E30AF5A0-43BB-4336-8627-9123B9144D80}" type="slidenum">
              <a:rPr lang="en-US" dirty="0"/>
              <a:t>22</a:t>
            </a:fld>
            <a:endParaRPr lang="en-US"/>
          </a:p>
        </p:txBody>
      </p:sp>
    </p:spTree>
    <p:extLst>
      <p:ext uri="{BB962C8B-B14F-4D97-AF65-F5344CB8AC3E}">
        <p14:creationId xmlns:p14="http://schemas.microsoft.com/office/powerpoint/2010/main" val="3122835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C3D4-169C-F2C9-2D8C-89E8D14BA4F2}"/>
              </a:ext>
            </a:extLst>
          </p:cNvPr>
          <p:cNvSpPr>
            <a:spLocks noGrp="1"/>
          </p:cNvSpPr>
          <p:nvPr>
            <p:ph type="title"/>
          </p:nvPr>
        </p:nvSpPr>
        <p:spPr>
          <a:xfrm>
            <a:off x="715383" y="884763"/>
            <a:ext cx="10632067" cy="1146109"/>
          </a:xfrm>
        </p:spPr>
        <p:txBody>
          <a:bodyPr/>
          <a:lstStyle/>
          <a:p>
            <a:r>
              <a:rPr lang="en-US">
                <a:ea typeface="+mj-lt"/>
                <a:cs typeface="+mj-lt"/>
              </a:rPr>
              <a:t>Qualitative Diagnostics</a:t>
            </a:r>
            <a:endParaRPr lang="en-US"/>
          </a:p>
        </p:txBody>
      </p:sp>
      <p:sp>
        <p:nvSpPr>
          <p:cNvPr id="3" name="Text Placeholder 2">
            <a:extLst>
              <a:ext uri="{FF2B5EF4-FFF2-40B4-BE49-F238E27FC236}">
                <a16:creationId xmlns:a16="http://schemas.microsoft.com/office/drawing/2014/main" id="{ED3AD245-91AB-FEAC-A286-21B35084C977}"/>
              </a:ext>
            </a:extLst>
          </p:cNvPr>
          <p:cNvSpPr>
            <a:spLocks noGrp="1"/>
          </p:cNvSpPr>
          <p:nvPr>
            <p:ph type="body" idx="1"/>
          </p:nvPr>
        </p:nvSpPr>
        <p:spPr>
          <a:xfrm>
            <a:off x="715383" y="2051563"/>
            <a:ext cx="10632067" cy="4038087"/>
          </a:xfrm>
        </p:spPr>
        <p:txBody>
          <a:bodyPr vert="horz" lIns="91440" tIns="45720" rIns="91440" bIns="45720" rtlCol="0" anchor="t">
            <a:normAutofit lnSpcReduction="10000"/>
          </a:bodyPr>
          <a:lstStyle/>
          <a:p>
            <a:pPr marL="285750" indent="-285750">
              <a:buFont typeface="Arial"/>
              <a:buChar char="•"/>
            </a:pPr>
            <a:r>
              <a:rPr lang="en-US" b="1">
                <a:solidFill>
                  <a:schemeClr val="tx1"/>
                </a:solidFill>
                <a:ea typeface="+mn-lt"/>
                <a:cs typeface="+mn-lt"/>
              </a:rPr>
              <a:t>Actual vs Predicted plots</a:t>
            </a:r>
            <a:r>
              <a:rPr lang="en-US">
                <a:solidFill>
                  <a:schemeClr val="tx1"/>
                </a:solidFill>
                <a:ea typeface="+mn-lt"/>
                <a:cs typeface="+mn-lt"/>
              </a:rPr>
              <a:t> highlight trend-tracking ability</a:t>
            </a:r>
            <a:endParaRPr lang="en-US">
              <a:solidFill>
                <a:schemeClr val="tx1"/>
              </a:solidFill>
            </a:endParaRPr>
          </a:p>
          <a:p>
            <a:pPr marL="285750" indent="-285750">
              <a:buFont typeface="Arial"/>
              <a:buChar char="•"/>
            </a:pPr>
            <a:r>
              <a:rPr lang="en-US" b="1">
                <a:solidFill>
                  <a:schemeClr val="tx1"/>
                </a:solidFill>
                <a:ea typeface="+mn-lt"/>
                <a:cs typeface="+mn-lt"/>
              </a:rPr>
              <a:t>Residual plots</a:t>
            </a:r>
            <a:r>
              <a:rPr lang="en-US">
                <a:solidFill>
                  <a:schemeClr val="tx1"/>
                </a:solidFill>
                <a:ea typeface="+mn-lt"/>
                <a:cs typeface="+mn-lt"/>
              </a:rPr>
              <a:t> (errors over time &amp; histogram) expose bias, heteroscedasticity, outliers</a:t>
            </a:r>
            <a:endParaRPr lang="en-US">
              <a:solidFill>
                <a:schemeClr val="tx1"/>
              </a:solidFill>
            </a:endParaRPr>
          </a:p>
          <a:p>
            <a:pPr marL="285750" indent="-285750">
              <a:buFont typeface="Arial"/>
              <a:buChar char="•"/>
            </a:pPr>
            <a:r>
              <a:rPr lang="en-US" b="1">
                <a:solidFill>
                  <a:schemeClr val="tx1"/>
                </a:solidFill>
                <a:ea typeface="+mn-lt"/>
                <a:cs typeface="+mn-lt"/>
              </a:rPr>
              <a:t>Interpretation strategy:</a:t>
            </a:r>
            <a:endParaRPr lang="en-US">
              <a:solidFill>
                <a:schemeClr val="tx1"/>
              </a:solidFill>
            </a:endParaRPr>
          </a:p>
          <a:p>
            <a:pPr marL="285750" indent="-285750">
              <a:buFont typeface="Arial"/>
              <a:buChar char="•"/>
            </a:pPr>
            <a:r>
              <a:rPr lang="en-US">
                <a:solidFill>
                  <a:schemeClr val="tx1"/>
                </a:solidFill>
                <a:ea typeface="+mn-lt"/>
                <a:cs typeface="+mn-lt"/>
              </a:rPr>
              <a:t>Random scatter ≈ well-calibrated model</a:t>
            </a:r>
            <a:endParaRPr lang="en-US">
              <a:solidFill>
                <a:schemeClr val="tx1"/>
              </a:solidFill>
            </a:endParaRPr>
          </a:p>
          <a:p>
            <a:pPr marL="285750" indent="-285750">
              <a:buFont typeface="Arial"/>
              <a:buChar char="•"/>
            </a:pPr>
            <a:r>
              <a:rPr lang="en-US">
                <a:solidFill>
                  <a:schemeClr val="tx1"/>
                </a:solidFill>
                <a:ea typeface="+mn-lt"/>
                <a:cs typeface="+mn-lt"/>
              </a:rPr>
              <a:t>Patterns ⇒ systematic error → revisit features or model complexity</a:t>
            </a:r>
            <a:endParaRPr lang="en-US">
              <a:solidFill>
                <a:schemeClr val="tx1"/>
              </a:solidFill>
            </a:endParaRPr>
          </a:p>
          <a:p>
            <a:pPr marL="285750" indent="-285750">
              <a:buFont typeface="Arial"/>
              <a:buChar char="•"/>
            </a:pPr>
            <a:r>
              <a:rPr lang="en-US" b="1">
                <a:solidFill>
                  <a:schemeClr val="tx1"/>
                </a:solidFill>
                <a:ea typeface="+mn-lt"/>
                <a:cs typeface="+mn-lt"/>
              </a:rPr>
              <a:t>Result summary:</a:t>
            </a:r>
            <a:r>
              <a:rPr lang="en-US">
                <a:solidFill>
                  <a:schemeClr val="tx1"/>
                </a:solidFill>
                <a:ea typeface="+mn-lt"/>
                <a:cs typeface="+mn-lt"/>
              </a:rPr>
              <a:t> LSTM excelled in 15-day horizon; GRU offered fastest convergence; polynomial fit competitive for single-day moves but degraded on longer windows.</a:t>
            </a:r>
            <a:endParaRPr lang="en-US">
              <a:solidFill>
                <a:schemeClr val="tx1"/>
              </a:solidFill>
            </a:endParaRPr>
          </a:p>
          <a:p>
            <a:endParaRPr lang="en-US">
              <a:solidFill>
                <a:schemeClr val="tx1"/>
              </a:solidFill>
            </a:endParaRPr>
          </a:p>
        </p:txBody>
      </p:sp>
      <p:sp>
        <p:nvSpPr>
          <p:cNvPr id="4" name="Date Placeholder 3">
            <a:extLst>
              <a:ext uri="{FF2B5EF4-FFF2-40B4-BE49-F238E27FC236}">
                <a16:creationId xmlns:a16="http://schemas.microsoft.com/office/drawing/2014/main" id="{C19415B2-F131-46CC-7E06-7F445325010D}"/>
              </a:ext>
            </a:extLst>
          </p:cNvPr>
          <p:cNvSpPr>
            <a:spLocks noGrp="1"/>
          </p:cNvSpPr>
          <p:nvPr>
            <p:ph type="dt" sz="half" idx="10"/>
          </p:nvPr>
        </p:nvSpPr>
        <p:spPr/>
        <p:txBody>
          <a:bodyPr/>
          <a:lstStyle/>
          <a:p>
            <a:fld id="{B5C70F10-0F33-4A54-888B-C1A3E2D66228}" type="datetime1">
              <a:t>10.06.2025</a:t>
            </a:fld>
            <a:endParaRPr lang="en-US"/>
          </a:p>
        </p:txBody>
      </p:sp>
      <p:sp>
        <p:nvSpPr>
          <p:cNvPr id="5" name="Footer Placeholder 4">
            <a:extLst>
              <a:ext uri="{FF2B5EF4-FFF2-40B4-BE49-F238E27FC236}">
                <a16:creationId xmlns:a16="http://schemas.microsoft.com/office/drawing/2014/main" id="{F888EA85-6680-643D-6AA2-0685296B959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5603CB-5C88-441C-E3A6-2D1D3DEE8FF4}"/>
              </a:ext>
            </a:extLst>
          </p:cNvPr>
          <p:cNvSpPr>
            <a:spLocks noGrp="1"/>
          </p:cNvSpPr>
          <p:nvPr>
            <p:ph type="sldNum" sz="quarter" idx="12"/>
          </p:nvPr>
        </p:nvSpPr>
        <p:spPr/>
        <p:txBody>
          <a:bodyPr/>
          <a:lstStyle/>
          <a:p>
            <a:fld id="{E30AF5A0-43BB-4336-8627-9123B9144D80}" type="slidenum">
              <a:rPr lang="en-US" dirty="0"/>
              <a:t>23</a:t>
            </a:fld>
            <a:endParaRPr lang="en-US"/>
          </a:p>
        </p:txBody>
      </p:sp>
    </p:spTree>
    <p:extLst>
      <p:ext uri="{BB962C8B-B14F-4D97-AF65-F5344CB8AC3E}">
        <p14:creationId xmlns:p14="http://schemas.microsoft.com/office/powerpoint/2010/main" val="3776274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9800-5D5C-2BDC-0A20-CE643EA30650}"/>
              </a:ext>
            </a:extLst>
          </p:cNvPr>
          <p:cNvSpPr>
            <a:spLocks noGrp="1"/>
          </p:cNvSpPr>
          <p:nvPr>
            <p:ph type="title"/>
          </p:nvPr>
        </p:nvSpPr>
        <p:spPr/>
        <p:txBody>
          <a:bodyPr/>
          <a:lstStyle/>
          <a:p>
            <a:r>
              <a:rPr lang="en-GB"/>
              <a:t>V. PROPOSED APPROACH</a:t>
            </a:r>
          </a:p>
        </p:txBody>
      </p:sp>
      <p:sp>
        <p:nvSpPr>
          <p:cNvPr id="3" name="Text Placeholder 2">
            <a:extLst>
              <a:ext uri="{FF2B5EF4-FFF2-40B4-BE49-F238E27FC236}">
                <a16:creationId xmlns:a16="http://schemas.microsoft.com/office/drawing/2014/main" id="{5D2701A8-FACD-01CB-A808-6A07007F7C60}"/>
              </a:ext>
            </a:extLst>
          </p:cNvPr>
          <p:cNvSpPr>
            <a:spLocks noGrp="1"/>
          </p:cNvSpPr>
          <p:nvPr>
            <p:ph type="body" idx="1"/>
          </p:nvPr>
        </p:nvSpPr>
        <p:spPr/>
        <p:txBody>
          <a:bodyPr vert="horz" lIns="91440" tIns="45720" rIns="91440" bIns="45720" rtlCol="0" anchor="t">
            <a:normAutofit/>
          </a:bodyPr>
          <a:lstStyle/>
          <a:p>
            <a:r>
              <a:rPr lang="en-GB"/>
              <a:t>We propose two different approaches, one for 1-day predictions and the other for 15-day predictions</a:t>
            </a:r>
          </a:p>
        </p:txBody>
      </p:sp>
      <p:sp>
        <p:nvSpPr>
          <p:cNvPr id="4" name="Date Placeholder 3">
            <a:extLst>
              <a:ext uri="{FF2B5EF4-FFF2-40B4-BE49-F238E27FC236}">
                <a16:creationId xmlns:a16="http://schemas.microsoft.com/office/drawing/2014/main" id="{F947E6A8-DD55-8AEC-D9A0-F5FA4548CB8A}"/>
              </a:ext>
            </a:extLst>
          </p:cNvPr>
          <p:cNvSpPr>
            <a:spLocks noGrp="1"/>
          </p:cNvSpPr>
          <p:nvPr>
            <p:ph type="dt" sz="half" idx="10"/>
          </p:nvPr>
        </p:nvSpPr>
        <p:spPr/>
        <p:txBody>
          <a:bodyPr/>
          <a:lstStyle/>
          <a:p>
            <a:fld id="{4C13B8E7-4CB9-488C-8FFB-912FC9A8E04B}" type="datetime1">
              <a:t>10.06.2025</a:t>
            </a:fld>
            <a:endParaRPr lang="en-US"/>
          </a:p>
        </p:txBody>
      </p:sp>
      <p:sp>
        <p:nvSpPr>
          <p:cNvPr id="5" name="Footer Placeholder 4">
            <a:extLst>
              <a:ext uri="{FF2B5EF4-FFF2-40B4-BE49-F238E27FC236}">
                <a16:creationId xmlns:a16="http://schemas.microsoft.com/office/drawing/2014/main" id="{AF297A61-6CFE-86AE-81E0-42CE64D0543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AF1A61C-1294-7DE2-90EB-82AA07B33F5A}"/>
              </a:ext>
            </a:extLst>
          </p:cNvPr>
          <p:cNvSpPr>
            <a:spLocks noGrp="1"/>
          </p:cNvSpPr>
          <p:nvPr>
            <p:ph type="sldNum" sz="quarter" idx="12"/>
          </p:nvPr>
        </p:nvSpPr>
        <p:spPr/>
        <p:txBody>
          <a:bodyPr/>
          <a:lstStyle/>
          <a:p>
            <a:fld id="{E30AF5A0-43BB-4336-8627-9123B9144D80}" type="slidenum">
              <a:rPr lang="en-US" dirty="0"/>
              <a:t>24</a:t>
            </a:fld>
            <a:endParaRPr lang="en-US"/>
          </a:p>
        </p:txBody>
      </p:sp>
    </p:spTree>
    <p:extLst>
      <p:ext uri="{BB962C8B-B14F-4D97-AF65-F5344CB8AC3E}">
        <p14:creationId xmlns:p14="http://schemas.microsoft.com/office/powerpoint/2010/main" val="410374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3D5E0-FC95-B944-3600-64206AA3A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42B08-9CC9-2FD2-AC7A-79075DF17BE5}"/>
              </a:ext>
            </a:extLst>
          </p:cNvPr>
          <p:cNvSpPr>
            <a:spLocks noGrp="1"/>
          </p:cNvSpPr>
          <p:nvPr>
            <p:ph type="title"/>
          </p:nvPr>
        </p:nvSpPr>
        <p:spPr/>
        <p:txBody>
          <a:bodyPr/>
          <a:lstStyle/>
          <a:p>
            <a:r>
              <a:rPr lang="en-GB"/>
              <a:t>WALK-FORWARD ANALYSIS</a:t>
            </a:r>
          </a:p>
        </p:txBody>
      </p:sp>
      <p:sp>
        <p:nvSpPr>
          <p:cNvPr id="3" name="Content Placeholder 2">
            <a:extLst>
              <a:ext uri="{FF2B5EF4-FFF2-40B4-BE49-F238E27FC236}">
                <a16:creationId xmlns:a16="http://schemas.microsoft.com/office/drawing/2014/main" id="{0A287B3A-081D-D4F2-3F4B-655223B4591E}"/>
              </a:ext>
            </a:extLst>
          </p:cNvPr>
          <p:cNvSpPr>
            <a:spLocks noGrp="1"/>
          </p:cNvSpPr>
          <p:nvPr>
            <p:ph idx="1"/>
          </p:nvPr>
        </p:nvSpPr>
        <p:spPr/>
        <p:txBody>
          <a:bodyPr vert="horz" lIns="91440" tIns="45720" rIns="91440" bIns="45720" rtlCol="0" anchor="t">
            <a:normAutofit/>
          </a:bodyPr>
          <a:lstStyle/>
          <a:p>
            <a:r>
              <a:rPr lang="en-GB"/>
              <a:t>In walk-forward analysis, we divide our samples into multiple "walks" in which we train and immediately test. </a:t>
            </a:r>
          </a:p>
          <a:p>
            <a:r>
              <a:rPr lang="en-GB"/>
              <a:t>After each walk, we slide our samples and move through new samples in each walk.</a:t>
            </a:r>
          </a:p>
          <a:p>
            <a:r>
              <a:rPr lang="en-GB"/>
              <a:t>This is continued as we reach the last samples whose number is enough to "walk" through.</a:t>
            </a:r>
          </a:p>
          <a:p>
            <a:pPr marL="0" indent="0">
              <a:buNone/>
            </a:pPr>
            <a:endParaRPr lang="en-GB"/>
          </a:p>
          <a:p>
            <a:endParaRPr lang="en-GB"/>
          </a:p>
        </p:txBody>
      </p:sp>
      <p:sp>
        <p:nvSpPr>
          <p:cNvPr id="4" name="Date Placeholder 3">
            <a:extLst>
              <a:ext uri="{FF2B5EF4-FFF2-40B4-BE49-F238E27FC236}">
                <a16:creationId xmlns:a16="http://schemas.microsoft.com/office/drawing/2014/main" id="{8C595EE7-1CEE-D1B5-3940-1C2F3BD76018}"/>
              </a:ext>
            </a:extLst>
          </p:cNvPr>
          <p:cNvSpPr>
            <a:spLocks noGrp="1"/>
          </p:cNvSpPr>
          <p:nvPr>
            <p:ph type="dt" sz="half" idx="10"/>
          </p:nvPr>
        </p:nvSpPr>
        <p:spPr/>
        <p:txBody>
          <a:bodyPr/>
          <a:lstStyle/>
          <a:p>
            <a:fld id="{B4C81BC8-EB28-4C80-8DDA-CDB955F0646C}" type="datetime1">
              <a:t>10.06.2025</a:t>
            </a:fld>
            <a:endParaRPr lang="en-US"/>
          </a:p>
        </p:txBody>
      </p:sp>
      <p:sp>
        <p:nvSpPr>
          <p:cNvPr id="5" name="Footer Placeholder 4">
            <a:extLst>
              <a:ext uri="{FF2B5EF4-FFF2-40B4-BE49-F238E27FC236}">
                <a16:creationId xmlns:a16="http://schemas.microsoft.com/office/drawing/2014/main" id="{E908BDCF-00A8-67DC-86A1-7A5F496D180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53D768C-43B2-4473-E476-40F2B38B0D92}"/>
              </a:ext>
            </a:extLst>
          </p:cNvPr>
          <p:cNvSpPr>
            <a:spLocks noGrp="1"/>
          </p:cNvSpPr>
          <p:nvPr>
            <p:ph type="sldNum" sz="quarter" idx="12"/>
          </p:nvPr>
        </p:nvSpPr>
        <p:spPr/>
        <p:txBody>
          <a:bodyPr/>
          <a:lstStyle/>
          <a:p>
            <a:fld id="{E30AF5A0-43BB-4336-8627-9123B9144D80}" type="slidenum">
              <a:rPr lang="en-US" dirty="0"/>
              <a:t>25</a:t>
            </a:fld>
            <a:endParaRPr lang="en-US"/>
          </a:p>
        </p:txBody>
      </p:sp>
    </p:spTree>
    <p:extLst>
      <p:ext uri="{BB962C8B-B14F-4D97-AF65-F5344CB8AC3E}">
        <p14:creationId xmlns:p14="http://schemas.microsoft.com/office/powerpoint/2010/main" val="3329191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2B7AE-2E82-5A16-EE7D-F3ED122D2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35213-33C5-755C-7922-E706BB54035F}"/>
              </a:ext>
            </a:extLst>
          </p:cNvPr>
          <p:cNvSpPr>
            <a:spLocks noGrp="1"/>
          </p:cNvSpPr>
          <p:nvPr>
            <p:ph type="title"/>
          </p:nvPr>
        </p:nvSpPr>
        <p:spPr/>
        <p:txBody>
          <a:bodyPr/>
          <a:lstStyle/>
          <a:p>
            <a:r>
              <a:rPr lang="en-GB"/>
              <a:t>WALK-FORWARD ANALYSIS</a:t>
            </a:r>
          </a:p>
        </p:txBody>
      </p:sp>
      <p:sp>
        <p:nvSpPr>
          <p:cNvPr id="3" name="Content Placeholder 2">
            <a:extLst>
              <a:ext uri="{FF2B5EF4-FFF2-40B4-BE49-F238E27FC236}">
                <a16:creationId xmlns:a16="http://schemas.microsoft.com/office/drawing/2014/main" id="{B66EBEA3-D889-0798-E45A-AA987D35E0E8}"/>
              </a:ext>
            </a:extLst>
          </p:cNvPr>
          <p:cNvSpPr>
            <a:spLocks noGrp="1"/>
          </p:cNvSpPr>
          <p:nvPr>
            <p:ph idx="1"/>
          </p:nvPr>
        </p:nvSpPr>
        <p:spPr>
          <a:xfrm>
            <a:off x="711840" y="2293126"/>
            <a:ext cx="4550443" cy="3636088"/>
          </a:xfrm>
        </p:spPr>
        <p:txBody>
          <a:bodyPr vert="horz" lIns="91440" tIns="45720" rIns="91440" bIns="45720" rtlCol="0" anchor="t">
            <a:normAutofit/>
          </a:bodyPr>
          <a:lstStyle/>
          <a:p>
            <a:r>
              <a:rPr lang="en-GB"/>
              <a:t>We determine how many training and test samples there will be at the beginning, and also how many sample we will shift for the next walk.</a:t>
            </a:r>
          </a:p>
          <a:p>
            <a:r>
              <a:rPr lang="en-GB"/>
              <a:t>The case where we shift the same number of testing samples is illustrated in the figure beside.</a:t>
            </a:r>
          </a:p>
          <a:p>
            <a:endParaRPr lang="en-GB"/>
          </a:p>
        </p:txBody>
      </p:sp>
      <p:sp>
        <p:nvSpPr>
          <p:cNvPr id="4" name="Date Placeholder 3">
            <a:extLst>
              <a:ext uri="{FF2B5EF4-FFF2-40B4-BE49-F238E27FC236}">
                <a16:creationId xmlns:a16="http://schemas.microsoft.com/office/drawing/2014/main" id="{84DFD37A-4E3A-AEA0-77C4-69C988D1CBF6}"/>
              </a:ext>
            </a:extLst>
          </p:cNvPr>
          <p:cNvSpPr>
            <a:spLocks noGrp="1"/>
          </p:cNvSpPr>
          <p:nvPr>
            <p:ph type="dt" sz="half" idx="10"/>
          </p:nvPr>
        </p:nvSpPr>
        <p:spPr/>
        <p:txBody>
          <a:bodyPr/>
          <a:lstStyle/>
          <a:p>
            <a:fld id="{B4C81BC8-EB28-4C80-8DDA-CDB955F0646C}" type="datetime1">
              <a:t>10.06.2025</a:t>
            </a:fld>
            <a:endParaRPr lang="en-US"/>
          </a:p>
        </p:txBody>
      </p:sp>
      <p:sp>
        <p:nvSpPr>
          <p:cNvPr id="5" name="Footer Placeholder 4">
            <a:extLst>
              <a:ext uri="{FF2B5EF4-FFF2-40B4-BE49-F238E27FC236}">
                <a16:creationId xmlns:a16="http://schemas.microsoft.com/office/drawing/2014/main" id="{718E5AFA-E578-570C-42B6-DA7F339294E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571D0CE-CCC4-6F5F-B656-A3781FACF20F}"/>
              </a:ext>
            </a:extLst>
          </p:cNvPr>
          <p:cNvSpPr>
            <a:spLocks noGrp="1"/>
          </p:cNvSpPr>
          <p:nvPr>
            <p:ph type="sldNum" sz="quarter" idx="12"/>
          </p:nvPr>
        </p:nvSpPr>
        <p:spPr/>
        <p:txBody>
          <a:bodyPr/>
          <a:lstStyle/>
          <a:p>
            <a:fld id="{E30AF5A0-43BB-4336-8627-9123B9144D80}" type="slidenum">
              <a:rPr lang="en-US" dirty="0"/>
              <a:t>26</a:t>
            </a:fld>
            <a:endParaRPr lang="en-US"/>
          </a:p>
        </p:txBody>
      </p:sp>
      <p:pic>
        <p:nvPicPr>
          <p:cNvPr id="7" name="Picture 6" descr="A graph with numbers and text&#10;&#10;AI-generated content may be incorrect.">
            <a:extLst>
              <a:ext uri="{FF2B5EF4-FFF2-40B4-BE49-F238E27FC236}">
                <a16:creationId xmlns:a16="http://schemas.microsoft.com/office/drawing/2014/main" id="{02AF435D-28FC-68CD-22C1-258E865333A1}"/>
              </a:ext>
            </a:extLst>
          </p:cNvPr>
          <p:cNvPicPr>
            <a:picLocks noChangeAspect="1"/>
          </p:cNvPicPr>
          <p:nvPr/>
        </p:nvPicPr>
        <p:blipFill>
          <a:blip r:embed="rId2"/>
          <a:stretch>
            <a:fillRect/>
          </a:stretch>
        </p:blipFill>
        <p:spPr>
          <a:xfrm>
            <a:off x="5588000" y="1870075"/>
            <a:ext cx="5803900" cy="3270250"/>
          </a:xfrm>
          <a:prstGeom prst="rect">
            <a:avLst/>
          </a:prstGeom>
        </p:spPr>
      </p:pic>
      <p:sp>
        <p:nvSpPr>
          <p:cNvPr id="8" name="TextBox 7">
            <a:extLst>
              <a:ext uri="{FF2B5EF4-FFF2-40B4-BE49-F238E27FC236}">
                <a16:creationId xmlns:a16="http://schemas.microsoft.com/office/drawing/2014/main" id="{6F30C551-324F-1E73-6C46-EDA190C5F8B3}"/>
              </a:ext>
            </a:extLst>
          </p:cNvPr>
          <p:cNvSpPr txBox="1"/>
          <p:nvPr/>
        </p:nvSpPr>
        <p:spPr>
          <a:xfrm>
            <a:off x="5594350" y="5143500"/>
            <a:ext cx="5664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t>Adapted from</a:t>
            </a:r>
            <a:r>
              <a:rPr lang="en-GB" sz="1200">
                <a:ea typeface="+mn-lt"/>
                <a:cs typeface="+mn-lt"/>
              </a:rPr>
              <a:t> https://www.siamquant.com/walk-forward/</a:t>
            </a:r>
            <a:endParaRPr lang="en-GB" sz="1200"/>
          </a:p>
        </p:txBody>
      </p:sp>
    </p:spTree>
    <p:extLst>
      <p:ext uri="{BB962C8B-B14F-4D97-AF65-F5344CB8AC3E}">
        <p14:creationId xmlns:p14="http://schemas.microsoft.com/office/powerpoint/2010/main" val="683808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33FDA-F48F-060B-3FC1-6E1B1FFEBF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BEFA7-7152-4582-84A8-32CFC3BD9948}"/>
              </a:ext>
            </a:extLst>
          </p:cNvPr>
          <p:cNvSpPr>
            <a:spLocks noGrp="1"/>
          </p:cNvSpPr>
          <p:nvPr>
            <p:ph type="title"/>
          </p:nvPr>
        </p:nvSpPr>
        <p:spPr/>
        <p:txBody>
          <a:bodyPr/>
          <a:lstStyle/>
          <a:p>
            <a:r>
              <a:rPr lang="en-GB"/>
              <a:t>PROPOSED APPROACH FOR 1-day </a:t>
            </a:r>
            <a:r>
              <a:rPr lang="en-GB" err="1"/>
              <a:t>predıctıons</a:t>
            </a:r>
          </a:p>
        </p:txBody>
      </p:sp>
      <p:sp>
        <p:nvSpPr>
          <p:cNvPr id="3" name="Content Placeholder 2">
            <a:extLst>
              <a:ext uri="{FF2B5EF4-FFF2-40B4-BE49-F238E27FC236}">
                <a16:creationId xmlns:a16="http://schemas.microsoft.com/office/drawing/2014/main" id="{9A07FB03-C5F4-1610-23DC-4CFC3842E7CA}"/>
              </a:ext>
            </a:extLst>
          </p:cNvPr>
          <p:cNvSpPr>
            <a:spLocks noGrp="1"/>
          </p:cNvSpPr>
          <p:nvPr>
            <p:ph idx="1"/>
          </p:nvPr>
        </p:nvSpPr>
        <p:spPr>
          <a:xfrm>
            <a:off x="711840" y="2293126"/>
            <a:ext cx="10747295" cy="3636088"/>
          </a:xfrm>
        </p:spPr>
        <p:txBody>
          <a:bodyPr vert="horz" lIns="91440" tIns="45720" rIns="91440" bIns="45720" rtlCol="0" anchor="t">
            <a:normAutofit/>
          </a:bodyPr>
          <a:lstStyle/>
          <a:p>
            <a:r>
              <a:rPr lang="en-GB"/>
              <a:t>For 1-day predictions, we use the walk-forward analysis in which our model trains for 10 models and tests for 1 day for each walk. Upon a walk, we shift our indices by 11, for our next walk.</a:t>
            </a:r>
          </a:p>
          <a:p>
            <a:r>
              <a:rPr lang="en-GB"/>
              <a:t>In this case, our training and test samples are not overlapping.</a:t>
            </a:r>
          </a:p>
          <a:p>
            <a:endParaRPr lang="en-GB"/>
          </a:p>
        </p:txBody>
      </p:sp>
      <p:sp>
        <p:nvSpPr>
          <p:cNvPr id="4" name="Date Placeholder 3">
            <a:extLst>
              <a:ext uri="{FF2B5EF4-FFF2-40B4-BE49-F238E27FC236}">
                <a16:creationId xmlns:a16="http://schemas.microsoft.com/office/drawing/2014/main" id="{09E7C629-275D-9A2E-6F80-EEBDB2844274}"/>
              </a:ext>
            </a:extLst>
          </p:cNvPr>
          <p:cNvSpPr>
            <a:spLocks noGrp="1"/>
          </p:cNvSpPr>
          <p:nvPr>
            <p:ph type="dt" sz="half" idx="10"/>
          </p:nvPr>
        </p:nvSpPr>
        <p:spPr/>
        <p:txBody>
          <a:bodyPr/>
          <a:lstStyle/>
          <a:p>
            <a:fld id="{B4C81BC8-EB28-4C80-8DDA-CDB955F0646C}" type="datetime1">
              <a:t>10.06.2025</a:t>
            </a:fld>
            <a:endParaRPr lang="en-US"/>
          </a:p>
        </p:txBody>
      </p:sp>
      <p:sp>
        <p:nvSpPr>
          <p:cNvPr id="5" name="Footer Placeholder 4">
            <a:extLst>
              <a:ext uri="{FF2B5EF4-FFF2-40B4-BE49-F238E27FC236}">
                <a16:creationId xmlns:a16="http://schemas.microsoft.com/office/drawing/2014/main" id="{0A35D5C3-69A0-678E-062D-0C2E242811D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D329952-A471-CEE0-2AD0-00C62C9F5A4D}"/>
              </a:ext>
            </a:extLst>
          </p:cNvPr>
          <p:cNvSpPr>
            <a:spLocks noGrp="1"/>
          </p:cNvSpPr>
          <p:nvPr>
            <p:ph type="sldNum" sz="quarter" idx="12"/>
          </p:nvPr>
        </p:nvSpPr>
        <p:spPr/>
        <p:txBody>
          <a:bodyPr/>
          <a:lstStyle/>
          <a:p>
            <a:fld id="{E30AF5A0-43BB-4336-8627-9123B9144D80}" type="slidenum">
              <a:rPr lang="en-US" dirty="0"/>
              <a:t>27</a:t>
            </a:fld>
            <a:endParaRPr lang="en-US"/>
          </a:p>
        </p:txBody>
      </p:sp>
    </p:spTree>
    <p:extLst>
      <p:ext uri="{BB962C8B-B14F-4D97-AF65-F5344CB8AC3E}">
        <p14:creationId xmlns:p14="http://schemas.microsoft.com/office/powerpoint/2010/main" val="4041953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A22AB-A766-2699-5AED-0CB02EF67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1D1A3F-E709-EDC6-D494-F29470257D17}"/>
              </a:ext>
            </a:extLst>
          </p:cNvPr>
          <p:cNvSpPr>
            <a:spLocks noGrp="1"/>
          </p:cNvSpPr>
          <p:nvPr>
            <p:ph type="title"/>
          </p:nvPr>
        </p:nvSpPr>
        <p:spPr/>
        <p:txBody>
          <a:bodyPr/>
          <a:lstStyle/>
          <a:p>
            <a:r>
              <a:rPr lang="en-GB"/>
              <a:t>PROPOSED APPROACH FOR 15-day </a:t>
            </a:r>
            <a:r>
              <a:rPr lang="en-GB" err="1"/>
              <a:t>predıctıons</a:t>
            </a:r>
            <a:endParaRPr lang="en-GB"/>
          </a:p>
        </p:txBody>
      </p:sp>
      <p:sp>
        <p:nvSpPr>
          <p:cNvPr id="3" name="Content Placeholder 2">
            <a:extLst>
              <a:ext uri="{FF2B5EF4-FFF2-40B4-BE49-F238E27FC236}">
                <a16:creationId xmlns:a16="http://schemas.microsoft.com/office/drawing/2014/main" id="{69563BDD-9BC1-19A0-213D-BE91C96D56E6}"/>
              </a:ext>
            </a:extLst>
          </p:cNvPr>
          <p:cNvSpPr>
            <a:spLocks noGrp="1"/>
          </p:cNvSpPr>
          <p:nvPr>
            <p:ph idx="1"/>
          </p:nvPr>
        </p:nvSpPr>
        <p:spPr>
          <a:xfrm>
            <a:off x="711840" y="2293126"/>
            <a:ext cx="10747295" cy="3636088"/>
          </a:xfrm>
        </p:spPr>
        <p:txBody>
          <a:bodyPr vert="horz" lIns="91440" tIns="45720" rIns="91440" bIns="45720" rtlCol="0" anchor="t">
            <a:normAutofit/>
          </a:bodyPr>
          <a:lstStyle/>
          <a:p>
            <a:r>
              <a:rPr lang="en-GB"/>
              <a:t>For 15-day predictions the same logic is used, but in this case, we make sure that our samples are spaced by 15 days. Otherwise, we will end up with overlapping training and test prediction that will make harder us to evaluate and plot them. </a:t>
            </a:r>
          </a:p>
          <a:p>
            <a:endParaRPr lang="en-GB"/>
          </a:p>
        </p:txBody>
      </p:sp>
      <p:sp>
        <p:nvSpPr>
          <p:cNvPr id="4" name="Date Placeholder 3">
            <a:extLst>
              <a:ext uri="{FF2B5EF4-FFF2-40B4-BE49-F238E27FC236}">
                <a16:creationId xmlns:a16="http://schemas.microsoft.com/office/drawing/2014/main" id="{3CBF9B5D-AB5F-D7C9-1E2F-4AE5D813D82F}"/>
              </a:ext>
            </a:extLst>
          </p:cNvPr>
          <p:cNvSpPr>
            <a:spLocks noGrp="1"/>
          </p:cNvSpPr>
          <p:nvPr>
            <p:ph type="dt" sz="half" idx="10"/>
          </p:nvPr>
        </p:nvSpPr>
        <p:spPr/>
        <p:txBody>
          <a:bodyPr/>
          <a:lstStyle/>
          <a:p>
            <a:fld id="{B4C81BC8-EB28-4C80-8DDA-CDB955F0646C}" type="datetime1">
              <a:t>10.06.2025</a:t>
            </a:fld>
            <a:endParaRPr lang="en-US"/>
          </a:p>
        </p:txBody>
      </p:sp>
      <p:sp>
        <p:nvSpPr>
          <p:cNvPr id="5" name="Footer Placeholder 4">
            <a:extLst>
              <a:ext uri="{FF2B5EF4-FFF2-40B4-BE49-F238E27FC236}">
                <a16:creationId xmlns:a16="http://schemas.microsoft.com/office/drawing/2014/main" id="{DDBE887E-72A7-5639-D9DF-E7C4411E96E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F976D2B-C923-4F39-AD6D-B344ADB24A3E}"/>
              </a:ext>
            </a:extLst>
          </p:cNvPr>
          <p:cNvSpPr>
            <a:spLocks noGrp="1"/>
          </p:cNvSpPr>
          <p:nvPr>
            <p:ph type="sldNum" sz="quarter" idx="12"/>
          </p:nvPr>
        </p:nvSpPr>
        <p:spPr/>
        <p:txBody>
          <a:bodyPr/>
          <a:lstStyle/>
          <a:p>
            <a:fld id="{E30AF5A0-43BB-4336-8627-9123B9144D80}" type="slidenum">
              <a:rPr lang="en-US" dirty="0"/>
              <a:t>28</a:t>
            </a:fld>
            <a:endParaRPr lang="en-US"/>
          </a:p>
        </p:txBody>
      </p:sp>
    </p:spTree>
    <p:extLst>
      <p:ext uri="{BB962C8B-B14F-4D97-AF65-F5344CB8AC3E}">
        <p14:creationId xmlns:p14="http://schemas.microsoft.com/office/powerpoint/2010/main" val="3914025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2717-EF96-B61A-549A-D1EBC3E30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14895-2BD9-FE03-7E01-85693B2AF106}"/>
              </a:ext>
            </a:extLst>
          </p:cNvPr>
          <p:cNvSpPr>
            <a:spLocks noGrp="1"/>
          </p:cNvSpPr>
          <p:nvPr>
            <p:ph type="title"/>
          </p:nvPr>
        </p:nvSpPr>
        <p:spPr/>
        <p:txBody>
          <a:bodyPr/>
          <a:lstStyle/>
          <a:p>
            <a:r>
              <a:rPr lang="en-GB"/>
              <a:t>PROPOSED APPROACH FOR 15-day </a:t>
            </a:r>
            <a:r>
              <a:rPr lang="en-GB" err="1"/>
              <a:t>predıctıons</a:t>
            </a:r>
            <a:endParaRPr lang="en-GB"/>
          </a:p>
        </p:txBody>
      </p:sp>
      <p:sp>
        <p:nvSpPr>
          <p:cNvPr id="3" name="Content Placeholder 2">
            <a:extLst>
              <a:ext uri="{FF2B5EF4-FFF2-40B4-BE49-F238E27FC236}">
                <a16:creationId xmlns:a16="http://schemas.microsoft.com/office/drawing/2014/main" id="{A81C46C6-607E-240F-8640-9200ABF21A92}"/>
              </a:ext>
            </a:extLst>
          </p:cNvPr>
          <p:cNvSpPr>
            <a:spLocks noGrp="1"/>
          </p:cNvSpPr>
          <p:nvPr>
            <p:ph idx="1"/>
          </p:nvPr>
        </p:nvSpPr>
        <p:spPr>
          <a:xfrm>
            <a:off x="711840" y="2293126"/>
            <a:ext cx="10747295" cy="3636088"/>
          </a:xfrm>
        </p:spPr>
        <p:txBody>
          <a:bodyPr vert="horz" lIns="91440" tIns="45720" rIns="91440" bIns="45720" rtlCol="0" anchor="t">
            <a:normAutofit/>
          </a:bodyPr>
          <a:lstStyle/>
          <a:p>
            <a:r>
              <a:rPr lang="en-GB"/>
              <a:t>Furthermore, unlike the set-up we used for our 1-day predictions, we set the shift equal to the number of test samples, which in our case is 1. We train for 10 samples, and test for 1 sample in each walk, then shift our indices by 1 for the next walk. For this case, we have overlapping training samples and predictions, but our test predictions don’t overlap.</a:t>
            </a:r>
          </a:p>
          <a:p>
            <a:endParaRPr lang="en-GB"/>
          </a:p>
        </p:txBody>
      </p:sp>
      <p:sp>
        <p:nvSpPr>
          <p:cNvPr id="4" name="Date Placeholder 3">
            <a:extLst>
              <a:ext uri="{FF2B5EF4-FFF2-40B4-BE49-F238E27FC236}">
                <a16:creationId xmlns:a16="http://schemas.microsoft.com/office/drawing/2014/main" id="{4695DCB4-3102-132A-8A82-237865F12C3B}"/>
              </a:ext>
            </a:extLst>
          </p:cNvPr>
          <p:cNvSpPr>
            <a:spLocks noGrp="1"/>
          </p:cNvSpPr>
          <p:nvPr>
            <p:ph type="dt" sz="half" idx="10"/>
          </p:nvPr>
        </p:nvSpPr>
        <p:spPr/>
        <p:txBody>
          <a:bodyPr/>
          <a:lstStyle/>
          <a:p>
            <a:fld id="{B4C81BC8-EB28-4C80-8DDA-CDB955F0646C}" type="datetime1">
              <a:t>10.06.2025</a:t>
            </a:fld>
            <a:endParaRPr lang="en-US"/>
          </a:p>
        </p:txBody>
      </p:sp>
      <p:sp>
        <p:nvSpPr>
          <p:cNvPr id="5" name="Footer Placeholder 4">
            <a:extLst>
              <a:ext uri="{FF2B5EF4-FFF2-40B4-BE49-F238E27FC236}">
                <a16:creationId xmlns:a16="http://schemas.microsoft.com/office/drawing/2014/main" id="{9E23FE50-B51E-933F-6C33-95B8AFEF8E0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53C041D-0481-89A7-4EAA-75E89582B66F}"/>
              </a:ext>
            </a:extLst>
          </p:cNvPr>
          <p:cNvSpPr>
            <a:spLocks noGrp="1"/>
          </p:cNvSpPr>
          <p:nvPr>
            <p:ph type="sldNum" sz="quarter" idx="12"/>
          </p:nvPr>
        </p:nvSpPr>
        <p:spPr/>
        <p:txBody>
          <a:bodyPr/>
          <a:lstStyle/>
          <a:p>
            <a:fld id="{E30AF5A0-43BB-4336-8627-9123B9144D80}" type="slidenum">
              <a:rPr lang="en-US" dirty="0"/>
              <a:t>29</a:t>
            </a:fld>
            <a:endParaRPr lang="en-US"/>
          </a:p>
        </p:txBody>
      </p:sp>
    </p:spTree>
    <p:extLst>
      <p:ext uri="{BB962C8B-B14F-4D97-AF65-F5344CB8AC3E}">
        <p14:creationId xmlns:p14="http://schemas.microsoft.com/office/powerpoint/2010/main" val="4057316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8C9B-3E0D-6B35-54D1-C3EBC1E37DE9}"/>
              </a:ext>
            </a:extLst>
          </p:cNvPr>
          <p:cNvSpPr>
            <a:spLocks noGrp="1"/>
          </p:cNvSpPr>
          <p:nvPr>
            <p:ph type="title"/>
          </p:nvPr>
        </p:nvSpPr>
        <p:spPr>
          <a:xfrm>
            <a:off x="625736" y="802061"/>
            <a:ext cx="10632067" cy="914119"/>
          </a:xfrm>
        </p:spPr>
        <p:txBody>
          <a:bodyPr>
            <a:normAutofit fontScale="90000"/>
          </a:bodyPr>
          <a:lstStyle/>
          <a:p>
            <a:r>
              <a:rPr lang="en-GB" dirty="0"/>
              <a:t>ı. </a:t>
            </a:r>
            <a:r>
              <a:rPr lang="en-GB" dirty="0" err="1"/>
              <a:t>INTRODUCTIOn</a:t>
            </a:r>
            <a:endParaRPr lang="en-GB" dirty="0"/>
          </a:p>
        </p:txBody>
      </p:sp>
      <p:sp>
        <p:nvSpPr>
          <p:cNvPr id="3" name="Text Placeholder 2">
            <a:extLst>
              <a:ext uri="{FF2B5EF4-FFF2-40B4-BE49-F238E27FC236}">
                <a16:creationId xmlns:a16="http://schemas.microsoft.com/office/drawing/2014/main" id="{7FDED9E5-80C1-4427-C6AC-708D4D9CEB86}"/>
              </a:ext>
            </a:extLst>
          </p:cNvPr>
          <p:cNvSpPr>
            <a:spLocks noGrp="1"/>
          </p:cNvSpPr>
          <p:nvPr>
            <p:ph type="body" idx="1"/>
          </p:nvPr>
        </p:nvSpPr>
        <p:spPr>
          <a:xfrm>
            <a:off x="625736" y="2101757"/>
            <a:ext cx="5891979" cy="3248305"/>
          </a:xfrm>
        </p:spPr>
        <p:txBody>
          <a:bodyPr vert="horz" lIns="91440" tIns="45720" rIns="91440" bIns="45720" rtlCol="0" anchor="t">
            <a:normAutofit fontScale="70000" lnSpcReduction="20000"/>
          </a:bodyPr>
          <a:lstStyle/>
          <a:p>
            <a:pPr algn="just"/>
            <a:r>
              <a:rPr lang="en-GB" sz="2900" b="1" dirty="0">
                <a:solidFill>
                  <a:schemeClr val="tx1"/>
                </a:solidFill>
              </a:rPr>
              <a:t>Importance of Financial Forecasting</a:t>
            </a:r>
            <a:endParaRPr lang="tr-TR" sz="2900" dirty="0"/>
          </a:p>
          <a:p>
            <a:pPr marL="342900" indent="-342900" algn="just">
              <a:buChar char="•"/>
            </a:pPr>
            <a:r>
              <a:rPr lang="en-GB" sz="2900" dirty="0">
                <a:solidFill>
                  <a:schemeClr val="tx1"/>
                </a:solidFill>
              </a:rPr>
              <a:t>Complexity of Financial Markets</a:t>
            </a:r>
          </a:p>
          <a:p>
            <a:pPr algn="just"/>
            <a:r>
              <a:rPr lang="en-GB" sz="2000" dirty="0">
                <a:solidFill>
                  <a:schemeClr val="tx1"/>
                </a:solidFill>
                <a:ea typeface="+mn-lt"/>
                <a:cs typeface="+mn-lt"/>
              </a:rPr>
              <a:t>Financial systems are </a:t>
            </a:r>
            <a:r>
              <a:rPr lang="tr-TR" sz="2000" dirty="0" err="1">
                <a:solidFill>
                  <a:schemeClr val="tx1"/>
                </a:solidFill>
                <a:ea typeface="+mn-lt"/>
                <a:cs typeface="+mn-lt"/>
              </a:rPr>
              <a:t>affected</a:t>
            </a:r>
            <a:r>
              <a:rPr lang="tr-TR" sz="2000" dirty="0">
                <a:solidFill>
                  <a:schemeClr val="tx1"/>
                </a:solidFill>
                <a:ea typeface="+mn-lt"/>
                <a:cs typeface="+mn-lt"/>
              </a:rPr>
              <a:t> </a:t>
            </a:r>
            <a:r>
              <a:rPr lang="en-GB" sz="2000" dirty="0">
                <a:solidFill>
                  <a:schemeClr val="tx1"/>
                </a:solidFill>
                <a:ea typeface="+mn-lt"/>
                <a:cs typeface="+mn-lt"/>
              </a:rPr>
              <a:t>by political, economic, and even psychological factors.</a:t>
            </a:r>
            <a:endParaRPr lang="en-GB" sz="2000" dirty="0">
              <a:solidFill>
                <a:schemeClr val="tx1"/>
              </a:solidFill>
            </a:endParaRPr>
          </a:p>
          <a:p>
            <a:pPr marL="342900" indent="-342900" algn="just">
              <a:buChar char="•"/>
            </a:pPr>
            <a:r>
              <a:rPr lang="en-GB" sz="2900" dirty="0">
                <a:solidFill>
                  <a:schemeClr val="tx1"/>
                </a:solidFill>
              </a:rPr>
              <a:t>Volatility in Emerging Markets</a:t>
            </a:r>
          </a:p>
          <a:p>
            <a:pPr algn="just"/>
            <a:r>
              <a:rPr lang="en-GB" sz="2000" dirty="0">
                <a:solidFill>
                  <a:schemeClr val="tx1"/>
                </a:solidFill>
                <a:ea typeface="+mn-lt"/>
                <a:cs typeface="+mn-lt"/>
              </a:rPr>
              <a:t>In developing countries like Turkey, sudden market shifts are more frequent and harder to predict.</a:t>
            </a:r>
            <a:endParaRPr lang="en-GB" sz="2000" dirty="0">
              <a:solidFill>
                <a:schemeClr val="tx1"/>
              </a:solidFill>
            </a:endParaRPr>
          </a:p>
          <a:p>
            <a:pPr marL="342900" indent="-342900" algn="just">
              <a:buChar char="•"/>
            </a:pPr>
            <a:r>
              <a:rPr lang="en-GB" sz="2900" dirty="0">
                <a:solidFill>
                  <a:schemeClr val="tx1"/>
                </a:solidFill>
              </a:rPr>
              <a:t>BIST 100 as an Economic Indicator of Turkey</a:t>
            </a:r>
          </a:p>
          <a:p>
            <a:pPr algn="just"/>
            <a:r>
              <a:rPr lang="en-GB" sz="2000" dirty="0">
                <a:solidFill>
                  <a:schemeClr val="tx1"/>
                </a:solidFill>
                <a:ea typeface="+mn-lt"/>
                <a:cs typeface="+mn-lt"/>
              </a:rPr>
              <a:t>The BIST 100 </a:t>
            </a:r>
            <a:r>
              <a:rPr lang="tr-TR" sz="2000" dirty="0" err="1">
                <a:solidFill>
                  <a:schemeClr val="tx1"/>
                </a:solidFill>
                <a:ea typeface="+mn-lt"/>
                <a:cs typeface="+mn-lt"/>
              </a:rPr>
              <a:t>shows</a:t>
            </a:r>
            <a:r>
              <a:rPr lang="en-GB" sz="2000" dirty="0">
                <a:solidFill>
                  <a:schemeClr val="tx1"/>
                </a:solidFill>
                <a:ea typeface="+mn-lt"/>
                <a:cs typeface="+mn-lt"/>
              </a:rPr>
              <a:t> the performance of Turkey’s top companies and </a:t>
            </a:r>
            <a:r>
              <a:rPr lang="tr-TR" sz="2000" dirty="0" err="1">
                <a:solidFill>
                  <a:schemeClr val="tx1"/>
                </a:solidFill>
                <a:ea typeface="+mn-lt"/>
                <a:cs typeface="+mn-lt"/>
              </a:rPr>
              <a:t>indicates</a:t>
            </a:r>
            <a:r>
              <a:rPr lang="en-GB" sz="2000" dirty="0">
                <a:solidFill>
                  <a:schemeClr val="tx1"/>
                </a:solidFill>
                <a:ea typeface="+mn-lt"/>
                <a:cs typeface="+mn-lt"/>
              </a:rPr>
              <a:t> economic stability.</a:t>
            </a:r>
            <a:endParaRPr lang="en-GB" sz="2000" dirty="0">
              <a:solidFill>
                <a:schemeClr val="tx1"/>
              </a:solidFill>
            </a:endParaRPr>
          </a:p>
          <a:p>
            <a:pPr marL="342900" indent="-342900">
              <a:buChar char="•"/>
            </a:pPr>
            <a:endParaRPr lang="en-GB" dirty="0">
              <a:solidFill>
                <a:schemeClr val="tx1"/>
              </a:solidFill>
            </a:endParaRPr>
          </a:p>
          <a:p>
            <a:pPr marL="342900" indent="-342900">
              <a:buChar char="•"/>
            </a:pPr>
            <a:endParaRPr lang="en-GB" dirty="0">
              <a:solidFill>
                <a:schemeClr val="tx1"/>
              </a:solidFill>
            </a:endParaRPr>
          </a:p>
        </p:txBody>
      </p:sp>
      <p:sp>
        <p:nvSpPr>
          <p:cNvPr id="4" name="Date Placeholder 3">
            <a:extLst>
              <a:ext uri="{FF2B5EF4-FFF2-40B4-BE49-F238E27FC236}">
                <a16:creationId xmlns:a16="http://schemas.microsoft.com/office/drawing/2014/main" id="{3C1A9EA0-CD76-8D1A-DA23-EB75CACAE061}"/>
              </a:ext>
            </a:extLst>
          </p:cNvPr>
          <p:cNvSpPr>
            <a:spLocks noGrp="1"/>
          </p:cNvSpPr>
          <p:nvPr>
            <p:ph type="dt" sz="half" idx="10"/>
          </p:nvPr>
        </p:nvSpPr>
        <p:spPr/>
        <p:txBody>
          <a:bodyPr/>
          <a:lstStyle/>
          <a:p>
            <a:fld id="{D69725D1-B0CE-4F94-9098-15CE008C9F94}" type="datetime1">
              <a:rPr lang="tr-TR"/>
              <a:t>10.06.2025</a:t>
            </a:fld>
            <a:endParaRPr lang="en-US"/>
          </a:p>
        </p:txBody>
      </p:sp>
      <p:sp>
        <p:nvSpPr>
          <p:cNvPr id="5" name="Footer Placeholder 4">
            <a:extLst>
              <a:ext uri="{FF2B5EF4-FFF2-40B4-BE49-F238E27FC236}">
                <a16:creationId xmlns:a16="http://schemas.microsoft.com/office/drawing/2014/main" id="{55F52274-695A-5C0C-DE9F-8018F44E0B3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1BE65A7-B18A-94E1-92C8-B51DFD406B96}"/>
              </a:ext>
            </a:extLst>
          </p:cNvPr>
          <p:cNvSpPr>
            <a:spLocks noGrp="1"/>
          </p:cNvSpPr>
          <p:nvPr>
            <p:ph type="sldNum" sz="quarter" idx="12"/>
          </p:nvPr>
        </p:nvSpPr>
        <p:spPr/>
        <p:txBody>
          <a:bodyPr/>
          <a:lstStyle/>
          <a:p>
            <a:fld id="{E30AF5A0-43BB-4336-8627-9123B9144D80}" type="slidenum">
              <a:rPr lang="en-US" dirty="0"/>
              <a:t>3</a:t>
            </a:fld>
            <a:endParaRPr lang="en-US"/>
          </a:p>
        </p:txBody>
      </p:sp>
      <p:pic>
        <p:nvPicPr>
          <p:cNvPr id="7" name="Resim 6" descr="giyim, metin, ekran görüntüsü, tasarım içeren bir resim&#10;&#10;Yapay zeka tarafından oluşturulmuş içerik yanlış olabilir.">
            <a:extLst>
              <a:ext uri="{FF2B5EF4-FFF2-40B4-BE49-F238E27FC236}">
                <a16:creationId xmlns:a16="http://schemas.microsoft.com/office/drawing/2014/main" id="{FC703239-393A-D3B5-5321-7E8CE4BEC31A}"/>
              </a:ext>
            </a:extLst>
          </p:cNvPr>
          <p:cNvPicPr>
            <a:picLocks noChangeAspect="1"/>
          </p:cNvPicPr>
          <p:nvPr/>
        </p:nvPicPr>
        <p:blipFill>
          <a:blip r:embed="rId2"/>
          <a:stretch>
            <a:fillRect/>
          </a:stretch>
        </p:blipFill>
        <p:spPr>
          <a:xfrm>
            <a:off x="6704986" y="1949824"/>
            <a:ext cx="5236617" cy="2958353"/>
          </a:xfrm>
          <a:prstGeom prst="rect">
            <a:avLst/>
          </a:prstGeom>
        </p:spPr>
      </p:pic>
    </p:spTree>
    <p:extLst>
      <p:ext uri="{BB962C8B-B14F-4D97-AF65-F5344CB8AC3E}">
        <p14:creationId xmlns:p14="http://schemas.microsoft.com/office/powerpoint/2010/main" val="3380334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AB1D6-570E-0E60-A53A-628D731B2F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A354B9-5324-68E3-AD3B-DACC9EC830F1}"/>
              </a:ext>
            </a:extLst>
          </p:cNvPr>
          <p:cNvSpPr>
            <a:spLocks noGrp="1"/>
          </p:cNvSpPr>
          <p:nvPr>
            <p:ph type="title"/>
          </p:nvPr>
        </p:nvSpPr>
        <p:spPr/>
        <p:txBody>
          <a:bodyPr/>
          <a:lstStyle/>
          <a:p>
            <a:r>
              <a:rPr lang="en-GB"/>
              <a:t>PROPOSED APPROACH FOR 15-day </a:t>
            </a:r>
            <a:r>
              <a:rPr lang="en-GB" err="1"/>
              <a:t>predıctıons</a:t>
            </a:r>
            <a:endParaRPr lang="en-GB"/>
          </a:p>
        </p:txBody>
      </p:sp>
      <p:sp>
        <p:nvSpPr>
          <p:cNvPr id="3" name="Content Placeholder 2">
            <a:extLst>
              <a:ext uri="{FF2B5EF4-FFF2-40B4-BE49-F238E27FC236}">
                <a16:creationId xmlns:a16="http://schemas.microsoft.com/office/drawing/2014/main" id="{A9666305-9DF5-1170-EEE3-6397F58CE85D}"/>
              </a:ext>
            </a:extLst>
          </p:cNvPr>
          <p:cNvSpPr>
            <a:spLocks noGrp="1"/>
          </p:cNvSpPr>
          <p:nvPr>
            <p:ph idx="1"/>
          </p:nvPr>
        </p:nvSpPr>
        <p:spPr>
          <a:xfrm>
            <a:off x="711840" y="2293126"/>
            <a:ext cx="4422695" cy="3636088"/>
          </a:xfrm>
        </p:spPr>
        <p:txBody>
          <a:bodyPr vert="horz" lIns="91440" tIns="45720" rIns="91440" bIns="45720" rtlCol="0" anchor="t">
            <a:normAutofit/>
          </a:bodyPr>
          <a:lstStyle/>
          <a:p>
            <a:r>
              <a:rPr lang="en-GB"/>
              <a:t>Since our test predictions don’t overlap unlike the training predictions, we depict all our test predictions in a single plot.</a:t>
            </a:r>
          </a:p>
          <a:p>
            <a:endParaRPr lang="en-GB"/>
          </a:p>
        </p:txBody>
      </p:sp>
      <p:sp>
        <p:nvSpPr>
          <p:cNvPr id="4" name="Date Placeholder 3">
            <a:extLst>
              <a:ext uri="{FF2B5EF4-FFF2-40B4-BE49-F238E27FC236}">
                <a16:creationId xmlns:a16="http://schemas.microsoft.com/office/drawing/2014/main" id="{9ED67B1E-2F90-98C6-A254-378D88ECB139}"/>
              </a:ext>
            </a:extLst>
          </p:cNvPr>
          <p:cNvSpPr>
            <a:spLocks noGrp="1"/>
          </p:cNvSpPr>
          <p:nvPr>
            <p:ph type="dt" sz="half" idx="10"/>
          </p:nvPr>
        </p:nvSpPr>
        <p:spPr/>
        <p:txBody>
          <a:bodyPr/>
          <a:lstStyle/>
          <a:p>
            <a:fld id="{B4C81BC8-EB28-4C80-8DDA-CDB955F0646C}" type="datetime1">
              <a:t>10.06.2025</a:t>
            </a:fld>
            <a:endParaRPr lang="en-US"/>
          </a:p>
        </p:txBody>
      </p:sp>
      <p:sp>
        <p:nvSpPr>
          <p:cNvPr id="5" name="Footer Placeholder 4">
            <a:extLst>
              <a:ext uri="{FF2B5EF4-FFF2-40B4-BE49-F238E27FC236}">
                <a16:creationId xmlns:a16="http://schemas.microsoft.com/office/drawing/2014/main" id="{AF6E1FAD-2DA9-C598-D8C4-478EABD2B3D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D912E3D-FFC3-3662-F9B5-55525C4579BC}"/>
              </a:ext>
            </a:extLst>
          </p:cNvPr>
          <p:cNvSpPr>
            <a:spLocks noGrp="1"/>
          </p:cNvSpPr>
          <p:nvPr>
            <p:ph type="sldNum" sz="quarter" idx="12"/>
          </p:nvPr>
        </p:nvSpPr>
        <p:spPr/>
        <p:txBody>
          <a:bodyPr/>
          <a:lstStyle/>
          <a:p>
            <a:fld id="{E30AF5A0-43BB-4336-8627-9123B9144D80}" type="slidenum">
              <a:rPr lang="en-US" dirty="0"/>
              <a:t>30</a:t>
            </a:fld>
            <a:endParaRPr lang="en-US"/>
          </a:p>
        </p:txBody>
      </p:sp>
      <p:pic>
        <p:nvPicPr>
          <p:cNvPr id="8" name="Picture 7" descr="A graph with numbers and text&#10;&#10;AI-generated content may be incorrect.">
            <a:extLst>
              <a:ext uri="{FF2B5EF4-FFF2-40B4-BE49-F238E27FC236}">
                <a16:creationId xmlns:a16="http://schemas.microsoft.com/office/drawing/2014/main" id="{CC33486D-BB50-1231-6D62-09401BBA4935}"/>
              </a:ext>
            </a:extLst>
          </p:cNvPr>
          <p:cNvPicPr>
            <a:picLocks noChangeAspect="1"/>
          </p:cNvPicPr>
          <p:nvPr/>
        </p:nvPicPr>
        <p:blipFill>
          <a:blip r:embed="rId2"/>
          <a:stretch>
            <a:fillRect/>
          </a:stretch>
        </p:blipFill>
        <p:spPr>
          <a:xfrm>
            <a:off x="5588000" y="1870075"/>
            <a:ext cx="5803900" cy="3270250"/>
          </a:xfrm>
          <a:prstGeom prst="rect">
            <a:avLst/>
          </a:prstGeom>
        </p:spPr>
      </p:pic>
      <p:sp>
        <p:nvSpPr>
          <p:cNvPr id="10" name="TextBox 9">
            <a:extLst>
              <a:ext uri="{FF2B5EF4-FFF2-40B4-BE49-F238E27FC236}">
                <a16:creationId xmlns:a16="http://schemas.microsoft.com/office/drawing/2014/main" id="{E8B0CEAB-2E27-8FB1-B284-B4194B60AFE3}"/>
              </a:ext>
            </a:extLst>
          </p:cNvPr>
          <p:cNvSpPr txBox="1"/>
          <p:nvPr/>
        </p:nvSpPr>
        <p:spPr>
          <a:xfrm>
            <a:off x="5594350" y="5143500"/>
            <a:ext cx="5664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t>Adapted from</a:t>
            </a:r>
            <a:r>
              <a:rPr lang="en-GB" sz="1200">
                <a:ea typeface="+mn-lt"/>
                <a:cs typeface="+mn-lt"/>
              </a:rPr>
              <a:t> https://www.siamquant.com/walk-forward/</a:t>
            </a:r>
            <a:endParaRPr lang="en-GB" sz="1200"/>
          </a:p>
        </p:txBody>
      </p:sp>
    </p:spTree>
    <p:extLst>
      <p:ext uri="{BB962C8B-B14F-4D97-AF65-F5344CB8AC3E}">
        <p14:creationId xmlns:p14="http://schemas.microsoft.com/office/powerpoint/2010/main" val="948710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3BCCC-588B-DE33-7006-B710C209B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40B309-A011-89A5-2B94-DCBD31F61F73}"/>
              </a:ext>
            </a:extLst>
          </p:cNvPr>
          <p:cNvSpPr>
            <a:spLocks noGrp="1"/>
          </p:cNvSpPr>
          <p:nvPr>
            <p:ph type="title"/>
          </p:nvPr>
        </p:nvSpPr>
        <p:spPr/>
        <p:txBody>
          <a:bodyPr/>
          <a:lstStyle/>
          <a:p>
            <a:r>
              <a:rPr lang="en-GB"/>
              <a:t>PROPOSED APPROACH FOR 15-day </a:t>
            </a:r>
            <a:r>
              <a:rPr lang="en-GB" err="1"/>
              <a:t>predıctıons</a:t>
            </a:r>
            <a:endParaRPr lang="en-GB"/>
          </a:p>
        </p:txBody>
      </p:sp>
      <p:sp>
        <p:nvSpPr>
          <p:cNvPr id="3" name="Content Placeholder 2">
            <a:extLst>
              <a:ext uri="{FF2B5EF4-FFF2-40B4-BE49-F238E27FC236}">
                <a16:creationId xmlns:a16="http://schemas.microsoft.com/office/drawing/2014/main" id="{E5BDBBF9-007A-E77E-BBBF-16FA15979913}"/>
              </a:ext>
            </a:extLst>
          </p:cNvPr>
          <p:cNvSpPr>
            <a:spLocks noGrp="1"/>
          </p:cNvSpPr>
          <p:nvPr>
            <p:ph idx="1"/>
          </p:nvPr>
        </p:nvSpPr>
        <p:spPr>
          <a:xfrm>
            <a:off x="711840" y="2293126"/>
            <a:ext cx="10552312" cy="3636088"/>
          </a:xfrm>
        </p:spPr>
        <p:txBody>
          <a:bodyPr vert="horz" lIns="91440" tIns="45720" rIns="91440" bIns="45720" rtlCol="0" anchor="t">
            <a:normAutofit/>
          </a:bodyPr>
          <a:lstStyle/>
          <a:p>
            <a:r>
              <a:rPr lang="en-GB"/>
              <a:t>Using LSTM, GRU, and polynomial regression, these explained set-ups for 1-day and 15-day predictions are implemented.</a:t>
            </a:r>
          </a:p>
          <a:p>
            <a:r>
              <a:rPr lang="en-GB"/>
              <a:t>In LSTM, and GRU we use "tanh" activation.</a:t>
            </a:r>
          </a:p>
          <a:p>
            <a:endParaRPr lang="en-GB"/>
          </a:p>
        </p:txBody>
      </p:sp>
      <p:sp>
        <p:nvSpPr>
          <p:cNvPr id="4" name="Date Placeholder 3">
            <a:extLst>
              <a:ext uri="{FF2B5EF4-FFF2-40B4-BE49-F238E27FC236}">
                <a16:creationId xmlns:a16="http://schemas.microsoft.com/office/drawing/2014/main" id="{DF88D02E-E62D-B2A1-DCB2-A216C60B5F60}"/>
              </a:ext>
            </a:extLst>
          </p:cNvPr>
          <p:cNvSpPr>
            <a:spLocks noGrp="1"/>
          </p:cNvSpPr>
          <p:nvPr>
            <p:ph type="dt" sz="half" idx="10"/>
          </p:nvPr>
        </p:nvSpPr>
        <p:spPr/>
        <p:txBody>
          <a:bodyPr/>
          <a:lstStyle/>
          <a:p>
            <a:fld id="{B4C81BC8-EB28-4C80-8DDA-CDB955F0646C}" type="datetime1">
              <a:t>10.06.2025</a:t>
            </a:fld>
            <a:endParaRPr lang="en-US"/>
          </a:p>
        </p:txBody>
      </p:sp>
      <p:sp>
        <p:nvSpPr>
          <p:cNvPr id="5" name="Footer Placeholder 4">
            <a:extLst>
              <a:ext uri="{FF2B5EF4-FFF2-40B4-BE49-F238E27FC236}">
                <a16:creationId xmlns:a16="http://schemas.microsoft.com/office/drawing/2014/main" id="{14E15BFE-B9EA-9FFA-E7EC-BC3B484624A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04552B0-D82A-9EBF-D787-FA17017103C4}"/>
              </a:ext>
            </a:extLst>
          </p:cNvPr>
          <p:cNvSpPr>
            <a:spLocks noGrp="1"/>
          </p:cNvSpPr>
          <p:nvPr>
            <p:ph type="sldNum" sz="quarter" idx="12"/>
          </p:nvPr>
        </p:nvSpPr>
        <p:spPr/>
        <p:txBody>
          <a:bodyPr/>
          <a:lstStyle/>
          <a:p>
            <a:fld id="{E30AF5A0-43BB-4336-8627-9123B9144D80}" type="slidenum">
              <a:rPr lang="en-US" dirty="0"/>
              <a:t>31</a:t>
            </a:fld>
            <a:endParaRPr lang="en-US"/>
          </a:p>
        </p:txBody>
      </p:sp>
    </p:spTree>
    <p:extLst>
      <p:ext uri="{BB962C8B-B14F-4D97-AF65-F5344CB8AC3E}">
        <p14:creationId xmlns:p14="http://schemas.microsoft.com/office/powerpoint/2010/main" val="2098500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2EFC-0735-807F-83D6-63D8E5EACC55}"/>
              </a:ext>
            </a:extLst>
          </p:cNvPr>
          <p:cNvSpPr>
            <a:spLocks noGrp="1"/>
          </p:cNvSpPr>
          <p:nvPr>
            <p:ph type="title"/>
          </p:nvPr>
        </p:nvSpPr>
        <p:spPr>
          <a:xfrm>
            <a:off x="715383" y="1709738"/>
            <a:ext cx="6788450" cy="2875148"/>
          </a:xfrm>
        </p:spPr>
        <p:txBody>
          <a:bodyPr/>
          <a:lstStyle/>
          <a:p>
            <a:r>
              <a:rPr lang="en-GB"/>
              <a:t>VI. COMPARASION OF models and </a:t>
            </a:r>
            <a:r>
              <a:rPr lang="en-GB" err="1"/>
              <a:t>numerıcal</a:t>
            </a:r>
            <a:r>
              <a:rPr lang="en-GB"/>
              <a:t> values</a:t>
            </a:r>
          </a:p>
        </p:txBody>
      </p:sp>
      <p:sp>
        <p:nvSpPr>
          <p:cNvPr id="3" name="Text Placeholder 2">
            <a:extLst>
              <a:ext uri="{FF2B5EF4-FFF2-40B4-BE49-F238E27FC236}">
                <a16:creationId xmlns:a16="http://schemas.microsoft.com/office/drawing/2014/main" id="{114AD388-E643-FD88-46EB-ED2D6CA3C3A6}"/>
              </a:ext>
            </a:extLst>
          </p:cNvPr>
          <p:cNvSpPr>
            <a:spLocks noGrp="1"/>
          </p:cNvSpPr>
          <p:nvPr>
            <p:ph type="body" idx="1"/>
          </p:nvPr>
        </p:nvSpPr>
        <p:spPr>
          <a:xfrm>
            <a:off x="715383" y="4589463"/>
            <a:ext cx="6794358" cy="1500187"/>
          </a:xfrm>
        </p:spPr>
        <p:txBody>
          <a:bodyPr vert="horz" lIns="91440" tIns="45720" rIns="91440" bIns="45720" rtlCol="0" anchor="t">
            <a:normAutofit/>
          </a:bodyPr>
          <a:lstStyle/>
          <a:p>
            <a:r>
              <a:rPr lang="en-GB"/>
              <a:t>A detailed comparison between LSTM, GRU, and polynomial regression from evaluation metrics and plots</a:t>
            </a:r>
          </a:p>
        </p:txBody>
      </p:sp>
      <p:sp>
        <p:nvSpPr>
          <p:cNvPr id="4" name="Date Placeholder 3">
            <a:extLst>
              <a:ext uri="{FF2B5EF4-FFF2-40B4-BE49-F238E27FC236}">
                <a16:creationId xmlns:a16="http://schemas.microsoft.com/office/drawing/2014/main" id="{D3A2F1A5-8439-205B-1273-57FE362D0AE1}"/>
              </a:ext>
            </a:extLst>
          </p:cNvPr>
          <p:cNvSpPr>
            <a:spLocks noGrp="1"/>
          </p:cNvSpPr>
          <p:nvPr>
            <p:ph type="dt" sz="half" idx="10"/>
          </p:nvPr>
        </p:nvSpPr>
        <p:spPr/>
        <p:txBody>
          <a:bodyPr/>
          <a:lstStyle/>
          <a:p>
            <a:fld id="{2AD2B81B-7622-4C31-A90B-A8135A7C37AC}" type="datetime1">
              <a:t>10.06.2025</a:t>
            </a:fld>
            <a:endParaRPr lang="en-US"/>
          </a:p>
        </p:txBody>
      </p:sp>
      <p:sp>
        <p:nvSpPr>
          <p:cNvPr id="5" name="Footer Placeholder 4">
            <a:extLst>
              <a:ext uri="{FF2B5EF4-FFF2-40B4-BE49-F238E27FC236}">
                <a16:creationId xmlns:a16="http://schemas.microsoft.com/office/drawing/2014/main" id="{A5ECD8CB-407E-8952-CC8D-BCF8D9897DB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7DA31F2-A4FA-1511-F4EA-15A3DE60B90F}"/>
              </a:ext>
            </a:extLst>
          </p:cNvPr>
          <p:cNvSpPr>
            <a:spLocks noGrp="1"/>
          </p:cNvSpPr>
          <p:nvPr>
            <p:ph type="sldNum" sz="quarter" idx="12"/>
          </p:nvPr>
        </p:nvSpPr>
        <p:spPr/>
        <p:txBody>
          <a:bodyPr/>
          <a:lstStyle/>
          <a:p>
            <a:fld id="{E30AF5A0-43BB-4336-8627-9123B9144D80}" type="slidenum">
              <a:rPr lang="en-US" dirty="0"/>
              <a:t>32</a:t>
            </a:fld>
            <a:endParaRPr lang="en-US"/>
          </a:p>
        </p:txBody>
      </p:sp>
      <p:pic>
        <p:nvPicPr>
          <p:cNvPr id="7" name="Picture 6" descr="Free Blur Chart photo and picture">
            <a:extLst>
              <a:ext uri="{FF2B5EF4-FFF2-40B4-BE49-F238E27FC236}">
                <a16:creationId xmlns:a16="http://schemas.microsoft.com/office/drawing/2014/main" id="{DAFDDF3E-DC48-8D31-3F48-AA10011704A2}"/>
              </a:ext>
            </a:extLst>
          </p:cNvPr>
          <p:cNvPicPr>
            <a:picLocks noChangeAspect="1"/>
          </p:cNvPicPr>
          <p:nvPr/>
        </p:nvPicPr>
        <p:blipFill>
          <a:blip r:embed="rId2"/>
          <a:srcRect l="-673" r="29044" b="269"/>
          <a:stretch>
            <a:fillRect/>
          </a:stretch>
        </p:blipFill>
        <p:spPr>
          <a:xfrm>
            <a:off x="7821706" y="-3362"/>
            <a:ext cx="4366516" cy="6864737"/>
          </a:xfrm>
          <a:prstGeom prst="rect">
            <a:avLst/>
          </a:prstGeom>
        </p:spPr>
      </p:pic>
    </p:spTree>
    <p:extLst>
      <p:ext uri="{BB962C8B-B14F-4D97-AF65-F5344CB8AC3E}">
        <p14:creationId xmlns:p14="http://schemas.microsoft.com/office/powerpoint/2010/main" val="1910260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19E3-8447-3297-669C-64B9E2073768}"/>
              </a:ext>
            </a:extLst>
          </p:cNvPr>
          <p:cNvSpPr>
            <a:spLocks noGrp="1"/>
          </p:cNvSpPr>
          <p:nvPr>
            <p:ph type="title"/>
          </p:nvPr>
        </p:nvSpPr>
        <p:spPr/>
        <p:txBody>
          <a:bodyPr/>
          <a:lstStyle/>
          <a:p>
            <a:r>
              <a:rPr lang="en-GB"/>
              <a:t>1 Day PREDICTIONS, </a:t>
            </a:r>
            <a:r>
              <a:rPr lang="en-GB" err="1"/>
              <a:t>lstm</a:t>
            </a:r>
          </a:p>
        </p:txBody>
      </p:sp>
      <p:sp>
        <p:nvSpPr>
          <p:cNvPr id="4" name="Date Placeholder 3">
            <a:extLst>
              <a:ext uri="{FF2B5EF4-FFF2-40B4-BE49-F238E27FC236}">
                <a16:creationId xmlns:a16="http://schemas.microsoft.com/office/drawing/2014/main" id="{8666D663-5221-4230-D2A4-3972D265EDC5}"/>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6C394584-53C9-AB07-CE0B-B1812DF95D3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DE8FABA-F196-3382-B0C4-D625F7B03831}"/>
              </a:ext>
            </a:extLst>
          </p:cNvPr>
          <p:cNvSpPr>
            <a:spLocks noGrp="1"/>
          </p:cNvSpPr>
          <p:nvPr>
            <p:ph type="sldNum" sz="quarter" idx="12"/>
          </p:nvPr>
        </p:nvSpPr>
        <p:spPr/>
        <p:txBody>
          <a:bodyPr/>
          <a:lstStyle/>
          <a:p>
            <a:fld id="{E30AF5A0-43BB-4336-8627-9123B9144D80}" type="slidenum">
              <a:rPr lang="en-US" dirty="0"/>
              <a:t>33</a:t>
            </a:fld>
            <a:endParaRPr lang="en-US"/>
          </a:p>
        </p:txBody>
      </p:sp>
      <p:pic>
        <p:nvPicPr>
          <p:cNvPr id="7" name="Picture 6">
            <a:extLst>
              <a:ext uri="{FF2B5EF4-FFF2-40B4-BE49-F238E27FC236}">
                <a16:creationId xmlns:a16="http://schemas.microsoft.com/office/drawing/2014/main" id="{7BED6476-DBF6-1EB9-63CC-6F303825254E}"/>
              </a:ext>
            </a:extLst>
          </p:cNvPr>
          <p:cNvPicPr>
            <a:picLocks noChangeAspect="1"/>
          </p:cNvPicPr>
          <p:nvPr/>
        </p:nvPicPr>
        <p:blipFill>
          <a:blip r:embed="rId2"/>
          <a:stretch>
            <a:fillRect/>
          </a:stretch>
        </p:blipFill>
        <p:spPr>
          <a:xfrm>
            <a:off x="720502" y="1941266"/>
            <a:ext cx="5774566" cy="3922059"/>
          </a:xfrm>
          <a:prstGeom prst="rect">
            <a:avLst/>
          </a:prstGeom>
        </p:spPr>
      </p:pic>
      <p:graphicFrame>
        <p:nvGraphicFramePr>
          <p:cNvPr id="8" name="Table 7">
            <a:extLst>
              <a:ext uri="{FF2B5EF4-FFF2-40B4-BE49-F238E27FC236}">
                <a16:creationId xmlns:a16="http://schemas.microsoft.com/office/drawing/2014/main" id="{6EB331EE-AA73-06C2-F461-177F285D037D}"/>
              </a:ext>
            </a:extLst>
          </p:cNvPr>
          <p:cNvGraphicFramePr>
            <a:graphicFrameLocks noGrp="1"/>
          </p:cNvGraphicFramePr>
          <p:nvPr>
            <p:extLst>
              <p:ext uri="{D42A27DB-BD31-4B8C-83A1-F6EECF244321}">
                <p14:modId xmlns:p14="http://schemas.microsoft.com/office/powerpoint/2010/main" val="3370654412"/>
              </p:ext>
            </p:extLst>
          </p:nvPr>
        </p:nvGraphicFramePr>
        <p:xfrm>
          <a:off x="6802581" y="1953490"/>
          <a:ext cx="4791555" cy="3673674"/>
        </p:xfrm>
        <a:graphic>
          <a:graphicData uri="http://schemas.openxmlformats.org/drawingml/2006/table">
            <a:tbl>
              <a:tblPr firstRow="1" bandRow="1">
                <a:tableStyleId>{5C22544A-7EE6-4342-B048-85BDC9FD1C3A}</a:tableStyleId>
              </a:tblPr>
              <a:tblGrid>
                <a:gridCol w="1597185">
                  <a:extLst>
                    <a:ext uri="{9D8B030D-6E8A-4147-A177-3AD203B41FA5}">
                      <a16:colId xmlns:a16="http://schemas.microsoft.com/office/drawing/2014/main" val="1291327087"/>
                    </a:ext>
                  </a:extLst>
                </a:gridCol>
                <a:gridCol w="1597185">
                  <a:extLst>
                    <a:ext uri="{9D8B030D-6E8A-4147-A177-3AD203B41FA5}">
                      <a16:colId xmlns:a16="http://schemas.microsoft.com/office/drawing/2014/main" val="1098174879"/>
                    </a:ext>
                  </a:extLst>
                </a:gridCol>
                <a:gridCol w="1597185">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67.98</a:t>
                      </a:r>
                    </a:p>
                  </a:txBody>
                  <a:tcPr anchor="ctr"/>
                </a:tc>
                <a:tc>
                  <a:txBody>
                    <a:bodyPr/>
                    <a:lstStyle/>
                    <a:p>
                      <a:pPr algn="ctr"/>
                      <a:r>
                        <a:rPr lang="en-GB"/>
                        <a:t>142.62</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0.9995</a:t>
                      </a:r>
                    </a:p>
                  </a:txBody>
                  <a:tcPr anchor="ctr"/>
                </a:tc>
                <a:tc>
                  <a:txBody>
                    <a:bodyPr/>
                    <a:lstStyle/>
                    <a:p>
                      <a:pPr algn="ctr"/>
                      <a:r>
                        <a:rPr lang="en-GB"/>
                        <a:t>0.9981</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42.66</a:t>
                      </a:r>
                    </a:p>
                  </a:txBody>
                  <a:tcPr anchor="ctr"/>
                </a:tc>
                <a:tc>
                  <a:txBody>
                    <a:bodyPr/>
                    <a:lstStyle/>
                    <a:p>
                      <a:pPr algn="ctr"/>
                      <a:r>
                        <a:rPr lang="en-GB"/>
                        <a:t>104.1519</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0.007</a:t>
                      </a:r>
                    </a:p>
                  </a:txBody>
                  <a:tcPr anchor="ctr"/>
                </a:tc>
                <a:tc>
                  <a:txBody>
                    <a:bodyPr/>
                    <a:lstStyle/>
                    <a:p>
                      <a:pPr algn="ctr"/>
                      <a:r>
                        <a:rPr lang="en-GB"/>
                        <a:t>0.0186</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99.24</a:t>
                      </a:r>
                    </a:p>
                  </a:txBody>
                  <a:tcPr anchor="ctr"/>
                </a:tc>
                <a:tc>
                  <a:txBody>
                    <a:bodyPr/>
                    <a:lstStyle/>
                    <a:p>
                      <a:pPr lvl="0" algn="ctr">
                        <a:buNone/>
                      </a:pPr>
                      <a:r>
                        <a:rPr lang="en-GB"/>
                        <a:t>98.175</a:t>
                      </a:r>
                    </a:p>
                  </a:txBody>
                  <a:tcPr anchor="ctr"/>
                </a:tc>
                <a:extLst>
                  <a:ext uri="{0D108BD9-81ED-4DB2-BD59-A6C34878D82A}">
                    <a16:rowId xmlns:a16="http://schemas.microsoft.com/office/drawing/2014/main" val="2814426720"/>
                  </a:ext>
                </a:extLst>
              </a:tr>
            </a:tbl>
          </a:graphicData>
        </a:graphic>
      </p:graphicFrame>
    </p:spTree>
    <p:extLst>
      <p:ext uri="{BB962C8B-B14F-4D97-AF65-F5344CB8AC3E}">
        <p14:creationId xmlns:p14="http://schemas.microsoft.com/office/powerpoint/2010/main" val="969513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8AC78-0CFC-5C1B-68E8-832CA4357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8F4F0-9005-8D81-8170-BFAEC184D4E9}"/>
              </a:ext>
            </a:extLst>
          </p:cNvPr>
          <p:cNvSpPr>
            <a:spLocks noGrp="1"/>
          </p:cNvSpPr>
          <p:nvPr>
            <p:ph type="title"/>
          </p:nvPr>
        </p:nvSpPr>
        <p:spPr/>
        <p:txBody>
          <a:bodyPr/>
          <a:lstStyle/>
          <a:p>
            <a:r>
              <a:rPr lang="en-GB"/>
              <a:t>1-Day PREDICTIONS, </a:t>
            </a:r>
            <a:r>
              <a:rPr lang="en-GB" err="1"/>
              <a:t>lstm</a:t>
            </a:r>
            <a:endParaRPr lang="en-GB"/>
          </a:p>
        </p:txBody>
      </p:sp>
      <p:sp>
        <p:nvSpPr>
          <p:cNvPr id="4" name="Date Placeholder 3">
            <a:extLst>
              <a:ext uri="{FF2B5EF4-FFF2-40B4-BE49-F238E27FC236}">
                <a16:creationId xmlns:a16="http://schemas.microsoft.com/office/drawing/2014/main" id="{38A4F5C4-0C3A-FB3E-F2BD-60B4827C9A58}"/>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BDB52E66-55EC-8980-648B-4A9D688EDE9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76BBF42-FD56-A402-39E8-4B7456B588B3}"/>
              </a:ext>
            </a:extLst>
          </p:cNvPr>
          <p:cNvSpPr>
            <a:spLocks noGrp="1"/>
          </p:cNvSpPr>
          <p:nvPr>
            <p:ph type="sldNum" sz="quarter" idx="12"/>
          </p:nvPr>
        </p:nvSpPr>
        <p:spPr/>
        <p:txBody>
          <a:bodyPr/>
          <a:lstStyle/>
          <a:p>
            <a:fld id="{E30AF5A0-43BB-4336-8627-9123B9144D80}" type="slidenum">
              <a:rPr lang="en-US" dirty="0"/>
              <a:t>34</a:t>
            </a:fld>
            <a:endParaRPr lang="en-US"/>
          </a:p>
        </p:txBody>
      </p:sp>
      <p:pic>
        <p:nvPicPr>
          <p:cNvPr id="3" name="Picture 2">
            <a:extLst>
              <a:ext uri="{FF2B5EF4-FFF2-40B4-BE49-F238E27FC236}">
                <a16:creationId xmlns:a16="http://schemas.microsoft.com/office/drawing/2014/main" id="{60BAB66B-9C8B-4E19-9A1C-42F547C7B970}"/>
              </a:ext>
            </a:extLst>
          </p:cNvPr>
          <p:cNvPicPr>
            <a:picLocks noChangeAspect="1"/>
          </p:cNvPicPr>
          <p:nvPr/>
        </p:nvPicPr>
        <p:blipFill>
          <a:blip r:embed="rId2"/>
          <a:stretch>
            <a:fillRect/>
          </a:stretch>
        </p:blipFill>
        <p:spPr>
          <a:xfrm>
            <a:off x="772926" y="1709177"/>
            <a:ext cx="5278533" cy="3932706"/>
          </a:xfrm>
          <a:prstGeom prst="rect">
            <a:avLst/>
          </a:prstGeom>
        </p:spPr>
      </p:pic>
      <p:pic>
        <p:nvPicPr>
          <p:cNvPr id="8" name="Picture 7" descr="A graph of blue dots&#10;&#10;AI-generated content may be incorrect.">
            <a:extLst>
              <a:ext uri="{FF2B5EF4-FFF2-40B4-BE49-F238E27FC236}">
                <a16:creationId xmlns:a16="http://schemas.microsoft.com/office/drawing/2014/main" id="{639C2755-BD3D-D9EF-0C6F-536EB2E4B5DF}"/>
              </a:ext>
            </a:extLst>
          </p:cNvPr>
          <p:cNvPicPr>
            <a:picLocks noChangeAspect="1"/>
          </p:cNvPicPr>
          <p:nvPr/>
        </p:nvPicPr>
        <p:blipFill>
          <a:blip r:embed="rId3"/>
          <a:stretch>
            <a:fillRect/>
          </a:stretch>
        </p:blipFill>
        <p:spPr>
          <a:xfrm>
            <a:off x="6326000" y="1709177"/>
            <a:ext cx="5075707" cy="3932705"/>
          </a:xfrm>
          <a:prstGeom prst="rect">
            <a:avLst/>
          </a:prstGeom>
        </p:spPr>
      </p:pic>
    </p:spTree>
    <p:extLst>
      <p:ext uri="{BB962C8B-B14F-4D97-AF65-F5344CB8AC3E}">
        <p14:creationId xmlns:p14="http://schemas.microsoft.com/office/powerpoint/2010/main" val="2589878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6039E-FE36-DDC4-CABC-BC1562DAD7C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972D838-8BC4-1843-8F03-C7785D0EF0CF}"/>
              </a:ext>
            </a:extLst>
          </p:cNvPr>
          <p:cNvPicPr>
            <a:picLocks noChangeAspect="1"/>
          </p:cNvPicPr>
          <p:nvPr/>
        </p:nvPicPr>
        <p:blipFill>
          <a:blip r:embed="rId2"/>
          <a:stretch>
            <a:fillRect/>
          </a:stretch>
        </p:blipFill>
        <p:spPr>
          <a:xfrm>
            <a:off x="715407" y="1949823"/>
            <a:ext cx="5785774" cy="3966884"/>
          </a:xfrm>
          <a:prstGeom prst="rect">
            <a:avLst/>
          </a:prstGeom>
        </p:spPr>
      </p:pic>
      <p:sp>
        <p:nvSpPr>
          <p:cNvPr id="2" name="Title 1">
            <a:extLst>
              <a:ext uri="{FF2B5EF4-FFF2-40B4-BE49-F238E27FC236}">
                <a16:creationId xmlns:a16="http://schemas.microsoft.com/office/drawing/2014/main" id="{52961C6B-DA91-3A6E-C484-D01E4F87EB6A}"/>
              </a:ext>
            </a:extLst>
          </p:cNvPr>
          <p:cNvSpPr>
            <a:spLocks noGrp="1"/>
          </p:cNvSpPr>
          <p:nvPr>
            <p:ph type="title"/>
          </p:nvPr>
        </p:nvSpPr>
        <p:spPr/>
        <p:txBody>
          <a:bodyPr/>
          <a:lstStyle/>
          <a:p>
            <a:r>
              <a:rPr lang="en-GB"/>
              <a:t>1-Day PREDICTIONS, GRU</a:t>
            </a:r>
          </a:p>
        </p:txBody>
      </p:sp>
      <p:sp>
        <p:nvSpPr>
          <p:cNvPr id="4" name="Date Placeholder 3">
            <a:extLst>
              <a:ext uri="{FF2B5EF4-FFF2-40B4-BE49-F238E27FC236}">
                <a16:creationId xmlns:a16="http://schemas.microsoft.com/office/drawing/2014/main" id="{B5B07F4D-6497-A105-E896-6D9DB9B1993E}"/>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F83B01A4-4D13-6D6B-10B8-BF21D0A4C15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53EA390-73BB-1A9B-A68B-3EF8CC7B03EC}"/>
              </a:ext>
            </a:extLst>
          </p:cNvPr>
          <p:cNvSpPr>
            <a:spLocks noGrp="1"/>
          </p:cNvSpPr>
          <p:nvPr>
            <p:ph type="sldNum" sz="quarter" idx="12"/>
          </p:nvPr>
        </p:nvSpPr>
        <p:spPr/>
        <p:txBody>
          <a:bodyPr/>
          <a:lstStyle/>
          <a:p>
            <a:fld id="{E30AF5A0-43BB-4336-8627-9123B9144D80}" type="slidenum">
              <a:rPr lang="en-US" dirty="0"/>
              <a:t>35</a:t>
            </a:fld>
            <a:endParaRPr lang="en-US"/>
          </a:p>
        </p:txBody>
      </p:sp>
      <p:graphicFrame>
        <p:nvGraphicFramePr>
          <p:cNvPr id="8" name="Table 7">
            <a:extLst>
              <a:ext uri="{FF2B5EF4-FFF2-40B4-BE49-F238E27FC236}">
                <a16:creationId xmlns:a16="http://schemas.microsoft.com/office/drawing/2014/main" id="{6B8B37F7-147E-8F61-8E6C-CF072C833B92}"/>
              </a:ext>
            </a:extLst>
          </p:cNvPr>
          <p:cNvGraphicFramePr>
            <a:graphicFrameLocks noGrp="1"/>
          </p:cNvGraphicFramePr>
          <p:nvPr>
            <p:extLst>
              <p:ext uri="{D42A27DB-BD31-4B8C-83A1-F6EECF244321}">
                <p14:modId xmlns:p14="http://schemas.microsoft.com/office/powerpoint/2010/main" val="13181013"/>
              </p:ext>
            </p:extLst>
          </p:nvPr>
        </p:nvGraphicFramePr>
        <p:xfrm>
          <a:off x="6802581" y="1953490"/>
          <a:ext cx="4791555" cy="3673674"/>
        </p:xfrm>
        <a:graphic>
          <a:graphicData uri="http://schemas.openxmlformats.org/drawingml/2006/table">
            <a:tbl>
              <a:tblPr firstRow="1" bandRow="1">
                <a:tableStyleId>{5C22544A-7EE6-4342-B048-85BDC9FD1C3A}</a:tableStyleId>
              </a:tblPr>
              <a:tblGrid>
                <a:gridCol w="1597185">
                  <a:extLst>
                    <a:ext uri="{9D8B030D-6E8A-4147-A177-3AD203B41FA5}">
                      <a16:colId xmlns:a16="http://schemas.microsoft.com/office/drawing/2014/main" val="1291327087"/>
                    </a:ext>
                  </a:extLst>
                </a:gridCol>
                <a:gridCol w="1597185">
                  <a:extLst>
                    <a:ext uri="{9D8B030D-6E8A-4147-A177-3AD203B41FA5}">
                      <a16:colId xmlns:a16="http://schemas.microsoft.com/office/drawing/2014/main" val="1098174879"/>
                    </a:ext>
                  </a:extLst>
                </a:gridCol>
                <a:gridCol w="1597185">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63.56</a:t>
                      </a:r>
                    </a:p>
                  </a:txBody>
                  <a:tcPr anchor="ctr"/>
                </a:tc>
                <a:tc>
                  <a:txBody>
                    <a:bodyPr/>
                    <a:lstStyle/>
                    <a:p>
                      <a:pPr algn="ctr"/>
                      <a:r>
                        <a:rPr lang="en-GB"/>
                        <a:t>131.39</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0.9996</a:t>
                      </a:r>
                    </a:p>
                  </a:txBody>
                  <a:tcPr anchor="ctr"/>
                </a:tc>
                <a:tc>
                  <a:txBody>
                    <a:bodyPr/>
                    <a:lstStyle/>
                    <a:p>
                      <a:pPr algn="ctr"/>
                      <a:r>
                        <a:rPr lang="en-GB"/>
                        <a:t>0.9984</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40.165</a:t>
                      </a:r>
                    </a:p>
                  </a:txBody>
                  <a:tcPr anchor="ctr"/>
                </a:tc>
                <a:tc>
                  <a:txBody>
                    <a:bodyPr/>
                    <a:lstStyle/>
                    <a:p>
                      <a:pPr algn="ctr"/>
                      <a:r>
                        <a:rPr lang="en-GB"/>
                        <a:t>93.408</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0.007</a:t>
                      </a:r>
                    </a:p>
                  </a:txBody>
                  <a:tcPr anchor="ctr"/>
                </a:tc>
                <a:tc>
                  <a:txBody>
                    <a:bodyPr/>
                    <a:lstStyle/>
                    <a:p>
                      <a:pPr algn="ctr"/>
                      <a:r>
                        <a:rPr lang="en-GB"/>
                        <a:t>0.0171</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99.29</a:t>
                      </a:r>
                    </a:p>
                  </a:txBody>
                  <a:tcPr anchor="ctr"/>
                </a:tc>
                <a:tc>
                  <a:txBody>
                    <a:bodyPr/>
                    <a:lstStyle/>
                    <a:p>
                      <a:pPr lvl="0" algn="ctr">
                        <a:buNone/>
                      </a:pPr>
                      <a:r>
                        <a:rPr lang="en-GB"/>
                        <a:t>98.363</a:t>
                      </a:r>
                    </a:p>
                  </a:txBody>
                  <a:tcPr anchor="ctr"/>
                </a:tc>
                <a:extLst>
                  <a:ext uri="{0D108BD9-81ED-4DB2-BD59-A6C34878D82A}">
                    <a16:rowId xmlns:a16="http://schemas.microsoft.com/office/drawing/2014/main" val="2814426720"/>
                  </a:ext>
                </a:extLst>
              </a:tr>
            </a:tbl>
          </a:graphicData>
        </a:graphic>
      </p:graphicFrame>
    </p:spTree>
    <p:extLst>
      <p:ext uri="{BB962C8B-B14F-4D97-AF65-F5344CB8AC3E}">
        <p14:creationId xmlns:p14="http://schemas.microsoft.com/office/powerpoint/2010/main" val="2925414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3E623-79FB-138E-D844-EF91148E8B96}"/>
            </a:ext>
          </a:extLst>
        </p:cNvPr>
        <p:cNvGrpSpPr/>
        <p:nvPr/>
      </p:nvGrpSpPr>
      <p:grpSpPr>
        <a:xfrm>
          <a:off x="0" y="0"/>
          <a:ext cx="0" cy="0"/>
          <a:chOff x="0" y="0"/>
          <a:chExt cx="0" cy="0"/>
        </a:xfrm>
      </p:grpSpPr>
      <p:pic>
        <p:nvPicPr>
          <p:cNvPr id="7" name="Picture 6" descr="A graph with blue dots and red lines&#10;&#10;AI-generated content may be incorrect.">
            <a:extLst>
              <a:ext uri="{FF2B5EF4-FFF2-40B4-BE49-F238E27FC236}">
                <a16:creationId xmlns:a16="http://schemas.microsoft.com/office/drawing/2014/main" id="{311FC637-DD2A-76A6-D0B7-9A2355517EB8}"/>
              </a:ext>
            </a:extLst>
          </p:cNvPr>
          <p:cNvPicPr>
            <a:picLocks noChangeAspect="1"/>
          </p:cNvPicPr>
          <p:nvPr/>
        </p:nvPicPr>
        <p:blipFill>
          <a:blip r:embed="rId2"/>
          <a:stretch>
            <a:fillRect/>
          </a:stretch>
        </p:blipFill>
        <p:spPr>
          <a:xfrm>
            <a:off x="719139" y="1710604"/>
            <a:ext cx="4920961" cy="3921704"/>
          </a:xfrm>
          <a:prstGeom prst="rect">
            <a:avLst/>
          </a:prstGeom>
        </p:spPr>
      </p:pic>
      <p:pic>
        <p:nvPicPr>
          <p:cNvPr id="9" name="Picture 8" descr="A graph of blue dots&#10;&#10;AI-generated content may be incorrect.">
            <a:extLst>
              <a:ext uri="{FF2B5EF4-FFF2-40B4-BE49-F238E27FC236}">
                <a16:creationId xmlns:a16="http://schemas.microsoft.com/office/drawing/2014/main" id="{34FDCFA4-240D-D650-E6F0-36F2B7D37BEA}"/>
              </a:ext>
            </a:extLst>
          </p:cNvPr>
          <p:cNvPicPr>
            <a:picLocks noChangeAspect="1"/>
          </p:cNvPicPr>
          <p:nvPr/>
        </p:nvPicPr>
        <p:blipFill>
          <a:blip r:embed="rId3"/>
          <a:stretch>
            <a:fillRect/>
          </a:stretch>
        </p:blipFill>
        <p:spPr>
          <a:xfrm>
            <a:off x="6095567" y="1710604"/>
            <a:ext cx="5293303" cy="3921703"/>
          </a:xfrm>
          <a:prstGeom prst="rect">
            <a:avLst/>
          </a:prstGeom>
        </p:spPr>
      </p:pic>
      <p:sp>
        <p:nvSpPr>
          <p:cNvPr id="2" name="Title 1">
            <a:extLst>
              <a:ext uri="{FF2B5EF4-FFF2-40B4-BE49-F238E27FC236}">
                <a16:creationId xmlns:a16="http://schemas.microsoft.com/office/drawing/2014/main" id="{F1AC88CF-0489-AE5B-7770-E19B0C003EE1}"/>
              </a:ext>
            </a:extLst>
          </p:cNvPr>
          <p:cNvSpPr>
            <a:spLocks noGrp="1"/>
          </p:cNvSpPr>
          <p:nvPr>
            <p:ph type="title"/>
          </p:nvPr>
        </p:nvSpPr>
        <p:spPr/>
        <p:txBody>
          <a:bodyPr/>
          <a:lstStyle/>
          <a:p>
            <a:r>
              <a:rPr lang="en-GB"/>
              <a:t>1-Day PREDICTIONS, GRU</a:t>
            </a:r>
          </a:p>
        </p:txBody>
      </p:sp>
      <p:sp>
        <p:nvSpPr>
          <p:cNvPr id="4" name="Date Placeholder 3">
            <a:extLst>
              <a:ext uri="{FF2B5EF4-FFF2-40B4-BE49-F238E27FC236}">
                <a16:creationId xmlns:a16="http://schemas.microsoft.com/office/drawing/2014/main" id="{A0C612CA-D55E-D3E4-DE2F-1FF9094C3CA5}"/>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E0F29085-4F4F-9BFA-F48E-599D21B7F7A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D9B587A-6BCC-AEA0-A20B-9777208F5A02}"/>
              </a:ext>
            </a:extLst>
          </p:cNvPr>
          <p:cNvSpPr>
            <a:spLocks noGrp="1"/>
          </p:cNvSpPr>
          <p:nvPr>
            <p:ph type="sldNum" sz="quarter" idx="12"/>
          </p:nvPr>
        </p:nvSpPr>
        <p:spPr/>
        <p:txBody>
          <a:bodyPr/>
          <a:lstStyle/>
          <a:p>
            <a:fld id="{E30AF5A0-43BB-4336-8627-9123B9144D80}" type="slidenum">
              <a:rPr lang="en-US" dirty="0"/>
              <a:t>36</a:t>
            </a:fld>
            <a:endParaRPr lang="en-US"/>
          </a:p>
        </p:txBody>
      </p:sp>
    </p:spTree>
    <p:extLst>
      <p:ext uri="{BB962C8B-B14F-4D97-AF65-F5344CB8AC3E}">
        <p14:creationId xmlns:p14="http://schemas.microsoft.com/office/powerpoint/2010/main" val="356079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6BA9A-61E3-300F-95EB-792CD8655E7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8589C6-86FF-7238-40E4-4B2C849FCD97}"/>
              </a:ext>
            </a:extLst>
          </p:cNvPr>
          <p:cNvPicPr>
            <a:picLocks noChangeAspect="1"/>
          </p:cNvPicPr>
          <p:nvPr/>
        </p:nvPicPr>
        <p:blipFill>
          <a:blip r:embed="rId2"/>
          <a:stretch>
            <a:fillRect/>
          </a:stretch>
        </p:blipFill>
        <p:spPr>
          <a:xfrm>
            <a:off x="704201" y="1949824"/>
            <a:ext cx="5830598" cy="3978089"/>
          </a:xfrm>
          <a:prstGeom prst="rect">
            <a:avLst/>
          </a:prstGeom>
        </p:spPr>
      </p:pic>
      <p:sp>
        <p:nvSpPr>
          <p:cNvPr id="2" name="Title 1">
            <a:extLst>
              <a:ext uri="{FF2B5EF4-FFF2-40B4-BE49-F238E27FC236}">
                <a16:creationId xmlns:a16="http://schemas.microsoft.com/office/drawing/2014/main" id="{A181DB00-522F-275B-6244-775B0ADB94A3}"/>
              </a:ext>
            </a:extLst>
          </p:cNvPr>
          <p:cNvSpPr>
            <a:spLocks noGrp="1"/>
          </p:cNvSpPr>
          <p:nvPr>
            <p:ph type="title"/>
          </p:nvPr>
        </p:nvSpPr>
        <p:spPr/>
        <p:txBody>
          <a:bodyPr/>
          <a:lstStyle/>
          <a:p>
            <a:r>
              <a:rPr lang="en-GB"/>
              <a:t>1-Day PREDICTIONS, POLYNOMIAL REGRESSION</a:t>
            </a:r>
          </a:p>
        </p:txBody>
      </p:sp>
      <p:sp>
        <p:nvSpPr>
          <p:cNvPr id="4" name="Date Placeholder 3">
            <a:extLst>
              <a:ext uri="{FF2B5EF4-FFF2-40B4-BE49-F238E27FC236}">
                <a16:creationId xmlns:a16="http://schemas.microsoft.com/office/drawing/2014/main" id="{8C115FDF-9EDB-AE90-3CC0-4A29D940F5D5}"/>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85EA8827-9996-F3B6-88D4-E7DE760FBE3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70D2B93-6800-2D08-A024-E96A6EFC155E}"/>
              </a:ext>
            </a:extLst>
          </p:cNvPr>
          <p:cNvSpPr>
            <a:spLocks noGrp="1"/>
          </p:cNvSpPr>
          <p:nvPr>
            <p:ph type="sldNum" sz="quarter" idx="12"/>
          </p:nvPr>
        </p:nvSpPr>
        <p:spPr/>
        <p:txBody>
          <a:bodyPr/>
          <a:lstStyle/>
          <a:p>
            <a:fld id="{E30AF5A0-43BB-4336-8627-9123B9144D80}" type="slidenum">
              <a:rPr lang="en-US" dirty="0"/>
              <a:t>37</a:t>
            </a:fld>
            <a:endParaRPr lang="en-US"/>
          </a:p>
        </p:txBody>
      </p:sp>
      <p:graphicFrame>
        <p:nvGraphicFramePr>
          <p:cNvPr id="8" name="Table 7">
            <a:extLst>
              <a:ext uri="{FF2B5EF4-FFF2-40B4-BE49-F238E27FC236}">
                <a16:creationId xmlns:a16="http://schemas.microsoft.com/office/drawing/2014/main" id="{786147FC-AF91-A4DA-0578-8AE6987EBD99}"/>
              </a:ext>
            </a:extLst>
          </p:cNvPr>
          <p:cNvGraphicFramePr>
            <a:graphicFrameLocks noGrp="1"/>
          </p:cNvGraphicFramePr>
          <p:nvPr>
            <p:extLst>
              <p:ext uri="{D42A27DB-BD31-4B8C-83A1-F6EECF244321}">
                <p14:modId xmlns:p14="http://schemas.microsoft.com/office/powerpoint/2010/main" val="112786845"/>
              </p:ext>
            </p:extLst>
          </p:nvPr>
        </p:nvGraphicFramePr>
        <p:xfrm>
          <a:off x="6802581" y="1953490"/>
          <a:ext cx="4791555" cy="3673674"/>
        </p:xfrm>
        <a:graphic>
          <a:graphicData uri="http://schemas.openxmlformats.org/drawingml/2006/table">
            <a:tbl>
              <a:tblPr firstRow="1" bandRow="1">
                <a:tableStyleId>{5C22544A-7EE6-4342-B048-85BDC9FD1C3A}</a:tableStyleId>
              </a:tblPr>
              <a:tblGrid>
                <a:gridCol w="1597185">
                  <a:extLst>
                    <a:ext uri="{9D8B030D-6E8A-4147-A177-3AD203B41FA5}">
                      <a16:colId xmlns:a16="http://schemas.microsoft.com/office/drawing/2014/main" val="1291327087"/>
                    </a:ext>
                  </a:extLst>
                </a:gridCol>
                <a:gridCol w="1597185">
                  <a:extLst>
                    <a:ext uri="{9D8B030D-6E8A-4147-A177-3AD203B41FA5}">
                      <a16:colId xmlns:a16="http://schemas.microsoft.com/office/drawing/2014/main" val="1098174879"/>
                    </a:ext>
                  </a:extLst>
                </a:gridCol>
                <a:gridCol w="1597185">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3.30e-13</a:t>
                      </a:r>
                    </a:p>
                  </a:txBody>
                  <a:tcPr anchor="ctr"/>
                </a:tc>
                <a:tc>
                  <a:txBody>
                    <a:bodyPr/>
                    <a:lstStyle/>
                    <a:p>
                      <a:pPr algn="ctr"/>
                      <a:r>
                        <a:rPr lang="en-GB"/>
                        <a:t>113.78</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1</a:t>
                      </a:r>
                    </a:p>
                  </a:txBody>
                  <a:tcPr anchor="ctr"/>
                </a:tc>
                <a:tc>
                  <a:txBody>
                    <a:bodyPr/>
                    <a:lstStyle/>
                    <a:p>
                      <a:pPr algn="ctr"/>
                      <a:r>
                        <a:rPr lang="en-GB"/>
                        <a:t>0.9988</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9.53e-14</a:t>
                      </a:r>
                    </a:p>
                  </a:txBody>
                  <a:tcPr anchor="ctr"/>
                </a:tc>
                <a:tc>
                  <a:txBody>
                    <a:bodyPr/>
                    <a:lstStyle/>
                    <a:p>
                      <a:pPr algn="ctr"/>
                      <a:r>
                        <a:rPr lang="en-GB"/>
                        <a:t>85.644</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1.785e-17</a:t>
                      </a:r>
                    </a:p>
                  </a:txBody>
                  <a:tcPr anchor="ctr"/>
                </a:tc>
                <a:tc>
                  <a:txBody>
                    <a:bodyPr/>
                    <a:lstStyle/>
                    <a:p>
                      <a:pPr algn="ctr"/>
                      <a:r>
                        <a:rPr lang="en-GB"/>
                        <a:t>0.016</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100</a:t>
                      </a:r>
                    </a:p>
                  </a:txBody>
                  <a:tcPr anchor="ctr"/>
                </a:tc>
                <a:tc>
                  <a:txBody>
                    <a:bodyPr/>
                    <a:lstStyle/>
                    <a:p>
                      <a:pPr lvl="0" algn="ctr">
                        <a:buNone/>
                      </a:pPr>
                      <a:r>
                        <a:rPr lang="en-GB"/>
                        <a:t>98.499</a:t>
                      </a:r>
                    </a:p>
                  </a:txBody>
                  <a:tcPr anchor="ctr"/>
                </a:tc>
                <a:extLst>
                  <a:ext uri="{0D108BD9-81ED-4DB2-BD59-A6C34878D82A}">
                    <a16:rowId xmlns:a16="http://schemas.microsoft.com/office/drawing/2014/main" val="2814426720"/>
                  </a:ext>
                </a:extLst>
              </a:tr>
            </a:tbl>
          </a:graphicData>
        </a:graphic>
      </p:graphicFrame>
    </p:spTree>
    <p:extLst>
      <p:ext uri="{BB962C8B-B14F-4D97-AF65-F5344CB8AC3E}">
        <p14:creationId xmlns:p14="http://schemas.microsoft.com/office/powerpoint/2010/main" val="2319444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5AA45-B61A-A49C-9719-5E2B373AE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C2E4F-DAE6-F6B8-7A39-4D23E41BB0F8}"/>
              </a:ext>
            </a:extLst>
          </p:cNvPr>
          <p:cNvSpPr>
            <a:spLocks noGrp="1"/>
          </p:cNvSpPr>
          <p:nvPr>
            <p:ph type="title"/>
          </p:nvPr>
        </p:nvSpPr>
        <p:spPr/>
        <p:txBody>
          <a:bodyPr/>
          <a:lstStyle/>
          <a:p>
            <a:r>
              <a:rPr lang="en-GB"/>
              <a:t>1-Day PREDICTIONS, POLYNOMIAL REGRESSION</a:t>
            </a:r>
          </a:p>
        </p:txBody>
      </p:sp>
      <p:sp>
        <p:nvSpPr>
          <p:cNvPr id="4" name="Date Placeholder 3">
            <a:extLst>
              <a:ext uri="{FF2B5EF4-FFF2-40B4-BE49-F238E27FC236}">
                <a16:creationId xmlns:a16="http://schemas.microsoft.com/office/drawing/2014/main" id="{F848F31F-340D-F596-F3EC-9675F659C133}"/>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78A7B1BC-9E70-BAAE-B131-123961C97BD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A9C2C98-8557-8392-E38B-A82C8A766FBA}"/>
              </a:ext>
            </a:extLst>
          </p:cNvPr>
          <p:cNvSpPr>
            <a:spLocks noGrp="1"/>
          </p:cNvSpPr>
          <p:nvPr>
            <p:ph type="sldNum" sz="quarter" idx="12"/>
          </p:nvPr>
        </p:nvSpPr>
        <p:spPr/>
        <p:txBody>
          <a:bodyPr/>
          <a:lstStyle/>
          <a:p>
            <a:fld id="{E30AF5A0-43BB-4336-8627-9123B9144D80}" type="slidenum">
              <a:rPr lang="en-US" dirty="0"/>
              <a:t>38</a:t>
            </a:fld>
            <a:endParaRPr lang="en-US"/>
          </a:p>
        </p:txBody>
      </p:sp>
      <p:pic>
        <p:nvPicPr>
          <p:cNvPr id="3" name="Picture 2">
            <a:extLst>
              <a:ext uri="{FF2B5EF4-FFF2-40B4-BE49-F238E27FC236}">
                <a16:creationId xmlns:a16="http://schemas.microsoft.com/office/drawing/2014/main" id="{14535BD3-314B-7B78-4D67-3E56738026F6}"/>
              </a:ext>
            </a:extLst>
          </p:cNvPr>
          <p:cNvPicPr>
            <a:picLocks noChangeAspect="1"/>
          </p:cNvPicPr>
          <p:nvPr/>
        </p:nvPicPr>
        <p:blipFill>
          <a:blip r:embed="rId2"/>
          <a:stretch>
            <a:fillRect/>
          </a:stretch>
        </p:blipFill>
        <p:spPr>
          <a:xfrm>
            <a:off x="694483" y="1742795"/>
            <a:ext cx="5390590" cy="4380939"/>
          </a:xfrm>
          <a:prstGeom prst="rect">
            <a:avLst/>
          </a:prstGeom>
        </p:spPr>
      </p:pic>
      <p:pic>
        <p:nvPicPr>
          <p:cNvPr id="8" name="Picture 7" descr="A graph of blue dots&#10;&#10;AI-generated content may be incorrect.">
            <a:extLst>
              <a:ext uri="{FF2B5EF4-FFF2-40B4-BE49-F238E27FC236}">
                <a16:creationId xmlns:a16="http://schemas.microsoft.com/office/drawing/2014/main" id="{5887A10D-F64E-24F1-E5BD-83E7FFD51D21}"/>
              </a:ext>
            </a:extLst>
          </p:cNvPr>
          <p:cNvPicPr>
            <a:picLocks noChangeAspect="1"/>
          </p:cNvPicPr>
          <p:nvPr/>
        </p:nvPicPr>
        <p:blipFill>
          <a:blip r:embed="rId3"/>
          <a:stretch>
            <a:fillRect/>
          </a:stretch>
        </p:blipFill>
        <p:spPr>
          <a:xfrm>
            <a:off x="6090678" y="1742794"/>
            <a:ext cx="5501526" cy="4392147"/>
          </a:xfrm>
          <a:prstGeom prst="rect">
            <a:avLst/>
          </a:prstGeom>
        </p:spPr>
      </p:pic>
    </p:spTree>
    <p:extLst>
      <p:ext uri="{BB962C8B-B14F-4D97-AF65-F5344CB8AC3E}">
        <p14:creationId xmlns:p14="http://schemas.microsoft.com/office/powerpoint/2010/main" val="2765483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6869-F100-7D52-1739-50A87ECB62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C8D1E-E6A5-1A17-0476-2951BBB67A92}"/>
              </a:ext>
            </a:extLst>
          </p:cNvPr>
          <p:cNvSpPr>
            <a:spLocks noGrp="1"/>
          </p:cNvSpPr>
          <p:nvPr>
            <p:ph type="title"/>
          </p:nvPr>
        </p:nvSpPr>
        <p:spPr/>
        <p:txBody>
          <a:bodyPr/>
          <a:lstStyle/>
          <a:p>
            <a:r>
              <a:rPr lang="en-GB"/>
              <a:t>COMPARISON, 1-day </a:t>
            </a:r>
            <a:r>
              <a:rPr lang="en-GB" err="1"/>
              <a:t>predıctıons</a:t>
            </a:r>
            <a:endParaRPr lang="en-GB"/>
          </a:p>
        </p:txBody>
      </p:sp>
      <p:sp>
        <p:nvSpPr>
          <p:cNvPr id="4" name="Date Placeholder 3">
            <a:extLst>
              <a:ext uri="{FF2B5EF4-FFF2-40B4-BE49-F238E27FC236}">
                <a16:creationId xmlns:a16="http://schemas.microsoft.com/office/drawing/2014/main" id="{A93CFD2E-53ED-A0C5-2EF4-2E6C0B25F889}"/>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78BA59C0-E1B5-A99A-1818-604208980CF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CF56127-A6C6-5C63-0DDA-8A6175592368}"/>
              </a:ext>
            </a:extLst>
          </p:cNvPr>
          <p:cNvSpPr>
            <a:spLocks noGrp="1"/>
          </p:cNvSpPr>
          <p:nvPr>
            <p:ph type="sldNum" sz="quarter" idx="12"/>
          </p:nvPr>
        </p:nvSpPr>
        <p:spPr/>
        <p:txBody>
          <a:bodyPr/>
          <a:lstStyle/>
          <a:p>
            <a:fld id="{E30AF5A0-43BB-4336-8627-9123B9144D80}" type="slidenum">
              <a:rPr lang="en-US" dirty="0"/>
              <a:t>39</a:t>
            </a:fld>
            <a:endParaRPr lang="en-US"/>
          </a:p>
        </p:txBody>
      </p:sp>
      <p:graphicFrame>
        <p:nvGraphicFramePr>
          <p:cNvPr id="8" name="Table 7">
            <a:extLst>
              <a:ext uri="{FF2B5EF4-FFF2-40B4-BE49-F238E27FC236}">
                <a16:creationId xmlns:a16="http://schemas.microsoft.com/office/drawing/2014/main" id="{64C80D77-76FD-5885-197B-B911527C325B}"/>
              </a:ext>
            </a:extLst>
          </p:cNvPr>
          <p:cNvGraphicFramePr>
            <a:graphicFrameLocks noGrp="1"/>
          </p:cNvGraphicFramePr>
          <p:nvPr>
            <p:extLst>
              <p:ext uri="{D42A27DB-BD31-4B8C-83A1-F6EECF244321}">
                <p14:modId xmlns:p14="http://schemas.microsoft.com/office/powerpoint/2010/main" val="3663506144"/>
              </p:ext>
            </p:extLst>
          </p:nvPr>
        </p:nvGraphicFramePr>
        <p:xfrm>
          <a:off x="7994072" y="2299854"/>
          <a:ext cx="3398571" cy="3673674"/>
        </p:xfrm>
        <a:graphic>
          <a:graphicData uri="http://schemas.openxmlformats.org/drawingml/2006/table">
            <a:tbl>
              <a:tblPr firstRow="1" bandRow="1">
                <a:tableStyleId>{5C22544A-7EE6-4342-B048-85BDC9FD1C3A}</a:tableStyleId>
              </a:tblPr>
              <a:tblGrid>
                <a:gridCol w="1132857">
                  <a:extLst>
                    <a:ext uri="{9D8B030D-6E8A-4147-A177-3AD203B41FA5}">
                      <a16:colId xmlns:a16="http://schemas.microsoft.com/office/drawing/2014/main" val="1291327087"/>
                    </a:ext>
                  </a:extLst>
                </a:gridCol>
                <a:gridCol w="1132857">
                  <a:extLst>
                    <a:ext uri="{9D8B030D-6E8A-4147-A177-3AD203B41FA5}">
                      <a16:colId xmlns:a16="http://schemas.microsoft.com/office/drawing/2014/main" val="1098174879"/>
                    </a:ext>
                  </a:extLst>
                </a:gridCol>
                <a:gridCol w="1132857">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3.30e-13</a:t>
                      </a:r>
                    </a:p>
                  </a:txBody>
                  <a:tcPr anchor="ctr"/>
                </a:tc>
                <a:tc>
                  <a:txBody>
                    <a:bodyPr/>
                    <a:lstStyle/>
                    <a:p>
                      <a:pPr algn="ctr"/>
                      <a:r>
                        <a:rPr lang="en-GB"/>
                        <a:t>113.78</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1</a:t>
                      </a:r>
                    </a:p>
                  </a:txBody>
                  <a:tcPr anchor="ctr"/>
                </a:tc>
                <a:tc>
                  <a:txBody>
                    <a:bodyPr/>
                    <a:lstStyle/>
                    <a:p>
                      <a:pPr algn="ctr"/>
                      <a:r>
                        <a:rPr lang="en-GB"/>
                        <a:t>0.9988</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9.53e-14</a:t>
                      </a:r>
                    </a:p>
                  </a:txBody>
                  <a:tcPr anchor="ctr"/>
                </a:tc>
                <a:tc>
                  <a:txBody>
                    <a:bodyPr/>
                    <a:lstStyle/>
                    <a:p>
                      <a:pPr algn="ctr"/>
                      <a:r>
                        <a:rPr lang="en-GB"/>
                        <a:t>85.644</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1.785e-17</a:t>
                      </a:r>
                    </a:p>
                  </a:txBody>
                  <a:tcPr anchor="ctr"/>
                </a:tc>
                <a:tc>
                  <a:txBody>
                    <a:bodyPr/>
                    <a:lstStyle/>
                    <a:p>
                      <a:pPr algn="ctr"/>
                      <a:r>
                        <a:rPr lang="en-GB"/>
                        <a:t>0.016</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100</a:t>
                      </a:r>
                    </a:p>
                  </a:txBody>
                  <a:tcPr anchor="ctr"/>
                </a:tc>
                <a:tc>
                  <a:txBody>
                    <a:bodyPr/>
                    <a:lstStyle/>
                    <a:p>
                      <a:pPr lvl="0" algn="ctr">
                        <a:buNone/>
                      </a:pPr>
                      <a:r>
                        <a:rPr lang="en-GB"/>
                        <a:t>98.499</a:t>
                      </a:r>
                    </a:p>
                  </a:txBody>
                  <a:tcPr anchor="ctr"/>
                </a:tc>
                <a:extLst>
                  <a:ext uri="{0D108BD9-81ED-4DB2-BD59-A6C34878D82A}">
                    <a16:rowId xmlns:a16="http://schemas.microsoft.com/office/drawing/2014/main" val="2814426720"/>
                  </a:ext>
                </a:extLst>
              </a:tr>
            </a:tbl>
          </a:graphicData>
        </a:graphic>
      </p:graphicFrame>
      <p:sp>
        <p:nvSpPr>
          <p:cNvPr id="12" name="TextBox 11">
            <a:extLst>
              <a:ext uri="{FF2B5EF4-FFF2-40B4-BE49-F238E27FC236}">
                <a16:creationId xmlns:a16="http://schemas.microsoft.com/office/drawing/2014/main" id="{CA5429F9-BFFC-187B-A07C-95D40732B240}"/>
              </a:ext>
            </a:extLst>
          </p:cNvPr>
          <p:cNvSpPr txBox="1"/>
          <p:nvPr/>
        </p:nvSpPr>
        <p:spPr>
          <a:xfrm>
            <a:off x="8039099" y="1936172"/>
            <a:ext cx="3297381"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Polynomial Regression</a:t>
            </a:r>
            <a:endParaRPr lang="en-US"/>
          </a:p>
        </p:txBody>
      </p:sp>
      <p:graphicFrame>
        <p:nvGraphicFramePr>
          <p:cNvPr id="14" name="Table 13">
            <a:extLst>
              <a:ext uri="{FF2B5EF4-FFF2-40B4-BE49-F238E27FC236}">
                <a16:creationId xmlns:a16="http://schemas.microsoft.com/office/drawing/2014/main" id="{0873542B-4A8C-B2A6-58E2-AA13AAD1E1CA}"/>
              </a:ext>
            </a:extLst>
          </p:cNvPr>
          <p:cNvGraphicFramePr>
            <a:graphicFrameLocks noGrp="1"/>
          </p:cNvGraphicFramePr>
          <p:nvPr>
            <p:extLst>
              <p:ext uri="{D42A27DB-BD31-4B8C-83A1-F6EECF244321}">
                <p14:modId xmlns:p14="http://schemas.microsoft.com/office/powerpoint/2010/main" val="2855039563"/>
              </p:ext>
            </p:extLst>
          </p:nvPr>
        </p:nvGraphicFramePr>
        <p:xfrm>
          <a:off x="4419600" y="2299854"/>
          <a:ext cx="3354093" cy="3673674"/>
        </p:xfrm>
        <a:graphic>
          <a:graphicData uri="http://schemas.openxmlformats.org/drawingml/2006/table">
            <a:tbl>
              <a:tblPr firstRow="1" bandRow="1">
                <a:tableStyleId>{5C22544A-7EE6-4342-B048-85BDC9FD1C3A}</a:tableStyleId>
              </a:tblPr>
              <a:tblGrid>
                <a:gridCol w="1118031">
                  <a:extLst>
                    <a:ext uri="{9D8B030D-6E8A-4147-A177-3AD203B41FA5}">
                      <a16:colId xmlns:a16="http://schemas.microsoft.com/office/drawing/2014/main" val="1291327087"/>
                    </a:ext>
                  </a:extLst>
                </a:gridCol>
                <a:gridCol w="1118031">
                  <a:extLst>
                    <a:ext uri="{9D8B030D-6E8A-4147-A177-3AD203B41FA5}">
                      <a16:colId xmlns:a16="http://schemas.microsoft.com/office/drawing/2014/main" val="1098174879"/>
                    </a:ext>
                  </a:extLst>
                </a:gridCol>
                <a:gridCol w="1118031">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63.56</a:t>
                      </a:r>
                    </a:p>
                  </a:txBody>
                  <a:tcPr anchor="ctr"/>
                </a:tc>
                <a:tc>
                  <a:txBody>
                    <a:bodyPr/>
                    <a:lstStyle/>
                    <a:p>
                      <a:pPr algn="ctr"/>
                      <a:r>
                        <a:rPr lang="en-GB"/>
                        <a:t>131.39</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0.9996</a:t>
                      </a:r>
                    </a:p>
                  </a:txBody>
                  <a:tcPr anchor="ctr"/>
                </a:tc>
                <a:tc>
                  <a:txBody>
                    <a:bodyPr/>
                    <a:lstStyle/>
                    <a:p>
                      <a:pPr algn="ctr"/>
                      <a:r>
                        <a:rPr lang="en-GB"/>
                        <a:t>0.9984</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40.165</a:t>
                      </a:r>
                    </a:p>
                  </a:txBody>
                  <a:tcPr anchor="ctr"/>
                </a:tc>
                <a:tc>
                  <a:txBody>
                    <a:bodyPr/>
                    <a:lstStyle/>
                    <a:p>
                      <a:pPr algn="ctr"/>
                      <a:r>
                        <a:rPr lang="en-GB"/>
                        <a:t>93.408</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0.007</a:t>
                      </a:r>
                    </a:p>
                  </a:txBody>
                  <a:tcPr anchor="ctr"/>
                </a:tc>
                <a:tc>
                  <a:txBody>
                    <a:bodyPr/>
                    <a:lstStyle/>
                    <a:p>
                      <a:pPr algn="ctr"/>
                      <a:r>
                        <a:rPr lang="en-GB"/>
                        <a:t>0.0171</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99.29</a:t>
                      </a:r>
                    </a:p>
                  </a:txBody>
                  <a:tcPr anchor="ctr"/>
                </a:tc>
                <a:tc>
                  <a:txBody>
                    <a:bodyPr/>
                    <a:lstStyle/>
                    <a:p>
                      <a:pPr lvl="0" algn="ctr">
                        <a:buNone/>
                      </a:pPr>
                      <a:r>
                        <a:rPr lang="en-GB"/>
                        <a:t>98.363</a:t>
                      </a:r>
                    </a:p>
                  </a:txBody>
                  <a:tcPr anchor="ctr"/>
                </a:tc>
                <a:extLst>
                  <a:ext uri="{0D108BD9-81ED-4DB2-BD59-A6C34878D82A}">
                    <a16:rowId xmlns:a16="http://schemas.microsoft.com/office/drawing/2014/main" val="2814426720"/>
                  </a:ext>
                </a:extLst>
              </a:tr>
            </a:tbl>
          </a:graphicData>
        </a:graphic>
      </p:graphicFrame>
      <p:sp>
        <p:nvSpPr>
          <p:cNvPr id="15" name="TextBox 14">
            <a:extLst>
              <a:ext uri="{FF2B5EF4-FFF2-40B4-BE49-F238E27FC236}">
                <a16:creationId xmlns:a16="http://schemas.microsoft.com/office/drawing/2014/main" id="{06FFD54F-B284-5BE2-4C83-C9BB0B7590EB}"/>
              </a:ext>
            </a:extLst>
          </p:cNvPr>
          <p:cNvSpPr txBox="1"/>
          <p:nvPr/>
        </p:nvSpPr>
        <p:spPr>
          <a:xfrm>
            <a:off x="4727862" y="193617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GRU</a:t>
            </a:r>
            <a:endParaRPr lang="en-US"/>
          </a:p>
        </p:txBody>
      </p:sp>
      <p:graphicFrame>
        <p:nvGraphicFramePr>
          <p:cNvPr id="17" name="Table 16">
            <a:extLst>
              <a:ext uri="{FF2B5EF4-FFF2-40B4-BE49-F238E27FC236}">
                <a16:creationId xmlns:a16="http://schemas.microsoft.com/office/drawing/2014/main" id="{9668B923-11A3-A906-8677-9FF7B0E3A9F6}"/>
              </a:ext>
            </a:extLst>
          </p:cNvPr>
          <p:cNvGraphicFramePr>
            <a:graphicFrameLocks noGrp="1"/>
          </p:cNvGraphicFramePr>
          <p:nvPr>
            <p:extLst>
              <p:ext uri="{D42A27DB-BD31-4B8C-83A1-F6EECF244321}">
                <p14:modId xmlns:p14="http://schemas.microsoft.com/office/powerpoint/2010/main" val="1689765661"/>
              </p:ext>
            </p:extLst>
          </p:nvPr>
        </p:nvGraphicFramePr>
        <p:xfrm>
          <a:off x="789710" y="2299854"/>
          <a:ext cx="3354123" cy="3673674"/>
        </p:xfrm>
        <a:graphic>
          <a:graphicData uri="http://schemas.openxmlformats.org/drawingml/2006/table">
            <a:tbl>
              <a:tblPr firstRow="1" bandRow="1">
                <a:tableStyleId>{5C22544A-7EE6-4342-B048-85BDC9FD1C3A}</a:tableStyleId>
              </a:tblPr>
              <a:tblGrid>
                <a:gridCol w="1118041">
                  <a:extLst>
                    <a:ext uri="{9D8B030D-6E8A-4147-A177-3AD203B41FA5}">
                      <a16:colId xmlns:a16="http://schemas.microsoft.com/office/drawing/2014/main" val="1291327087"/>
                    </a:ext>
                  </a:extLst>
                </a:gridCol>
                <a:gridCol w="1118041">
                  <a:extLst>
                    <a:ext uri="{9D8B030D-6E8A-4147-A177-3AD203B41FA5}">
                      <a16:colId xmlns:a16="http://schemas.microsoft.com/office/drawing/2014/main" val="1098174879"/>
                    </a:ext>
                  </a:extLst>
                </a:gridCol>
                <a:gridCol w="1118041">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67.98</a:t>
                      </a:r>
                    </a:p>
                  </a:txBody>
                  <a:tcPr anchor="ctr"/>
                </a:tc>
                <a:tc>
                  <a:txBody>
                    <a:bodyPr/>
                    <a:lstStyle/>
                    <a:p>
                      <a:pPr algn="ctr"/>
                      <a:r>
                        <a:rPr lang="en-GB"/>
                        <a:t>142.62</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0.9995</a:t>
                      </a:r>
                    </a:p>
                  </a:txBody>
                  <a:tcPr anchor="ctr"/>
                </a:tc>
                <a:tc>
                  <a:txBody>
                    <a:bodyPr/>
                    <a:lstStyle/>
                    <a:p>
                      <a:pPr algn="ctr"/>
                      <a:r>
                        <a:rPr lang="en-GB"/>
                        <a:t>0.9981</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42.66</a:t>
                      </a:r>
                    </a:p>
                  </a:txBody>
                  <a:tcPr anchor="ctr"/>
                </a:tc>
                <a:tc>
                  <a:txBody>
                    <a:bodyPr/>
                    <a:lstStyle/>
                    <a:p>
                      <a:pPr algn="ctr"/>
                      <a:r>
                        <a:rPr lang="en-GB"/>
                        <a:t>104.1519</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0.007</a:t>
                      </a:r>
                    </a:p>
                  </a:txBody>
                  <a:tcPr anchor="ctr"/>
                </a:tc>
                <a:tc>
                  <a:txBody>
                    <a:bodyPr/>
                    <a:lstStyle/>
                    <a:p>
                      <a:pPr algn="ctr"/>
                      <a:r>
                        <a:rPr lang="en-GB"/>
                        <a:t>0.0186</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99.24</a:t>
                      </a:r>
                    </a:p>
                  </a:txBody>
                  <a:tcPr anchor="ctr"/>
                </a:tc>
                <a:tc>
                  <a:txBody>
                    <a:bodyPr/>
                    <a:lstStyle/>
                    <a:p>
                      <a:pPr lvl="0" algn="ctr">
                        <a:buNone/>
                      </a:pPr>
                      <a:r>
                        <a:rPr lang="en-GB"/>
                        <a:t>98.175</a:t>
                      </a:r>
                    </a:p>
                  </a:txBody>
                  <a:tcPr anchor="ctr"/>
                </a:tc>
                <a:extLst>
                  <a:ext uri="{0D108BD9-81ED-4DB2-BD59-A6C34878D82A}">
                    <a16:rowId xmlns:a16="http://schemas.microsoft.com/office/drawing/2014/main" val="2814426720"/>
                  </a:ext>
                </a:extLst>
              </a:tr>
            </a:tbl>
          </a:graphicData>
        </a:graphic>
      </p:graphicFrame>
      <p:sp>
        <p:nvSpPr>
          <p:cNvPr id="18" name="TextBox 17">
            <a:extLst>
              <a:ext uri="{FF2B5EF4-FFF2-40B4-BE49-F238E27FC236}">
                <a16:creationId xmlns:a16="http://schemas.microsoft.com/office/drawing/2014/main" id="{EEE8243A-C234-7901-4096-2755BD9CBC2B}"/>
              </a:ext>
            </a:extLst>
          </p:cNvPr>
          <p:cNvSpPr txBox="1"/>
          <p:nvPr/>
        </p:nvSpPr>
        <p:spPr>
          <a:xfrm>
            <a:off x="1097971" y="193617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LSTM</a:t>
            </a:r>
          </a:p>
        </p:txBody>
      </p:sp>
    </p:spTree>
    <p:extLst>
      <p:ext uri="{BB962C8B-B14F-4D97-AF65-F5344CB8AC3E}">
        <p14:creationId xmlns:p14="http://schemas.microsoft.com/office/powerpoint/2010/main" val="106198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4447ED-FA42-C736-8C39-FE0C0256F418}"/>
              </a:ext>
            </a:extLst>
          </p:cNvPr>
          <p:cNvSpPr>
            <a:spLocks noGrp="1"/>
          </p:cNvSpPr>
          <p:nvPr>
            <p:ph type="dt" sz="half" idx="10"/>
          </p:nvPr>
        </p:nvSpPr>
        <p:spPr/>
        <p:txBody>
          <a:bodyPr/>
          <a:lstStyle/>
          <a:p>
            <a:fld id="{47FF54EE-935D-4BD6-A880-945861360D0E}" type="datetime1">
              <a:rPr lang="tr-TR"/>
              <a:t>10.06.2025</a:t>
            </a:fld>
            <a:endParaRPr lang="en-US"/>
          </a:p>
        </p:txBody>
      </p:sp>
      <p:sp>
        <p:nvSpPr>
          <p:cNvPr id="5" name="Footer Placeholder 4">
            <a:extLst>
              <a:ext uri="{FF2B5EF4-FFF2-40B4-BE49-F238E27FC236}">
                <a16:creationId xmlns:a16="http://schemas.microsoft.com/office/drawing/2014/main" id="{F63A1EED-4F19-337D-EBD5-8772A4F1D2A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F38D447-D734-2E8D-DA67-F8768384E5EC}"/>
              </a:ext>
            </a:extLst>
          </p:cNvPr>
          <p:cNvSpPr>
            <a:spLocks noGrp="1"/>
          </p:cNvSpPr>
          <p:nvPr>
            <p:ph type="sldNum" sz="quarter" idx="12"/>
          </p:nvPr>
        </p:nvSpPr>
        <p:spPr/>
        <p:txBody>
          <a:bodyPr/>
          <a:lstStyle/>
          <a:p>
            <a:fld id="{E30AF5A0-43BB-4336-8627-9123B9144D80}" type="slidenum">
              <a:rPr lang="en-US" dirty="0"/>
              <a:t>4</a:t>
            </a:fld>
            <a:endParaRPr lang="en-US"/>
          </a:p>
        </p:txBody>
      </p:sp>
      <p:sp>
        <p:nvSpPr>
          <p:cNvPr id="8" name="Text Placeholder 2">
            <a:extLst>
              <a:ext uri="{FF2B5EF4-FFF2-40B4-BE49-F238E27FC236}">
                <a16:creationId xmlns:a16="http://schemas.microsoft.com/office/drawing/2014/main" id="{258AE60E-2634-19B8-85AE-41054B71242F}"/>
              </a:ext>
            </a:extLst>
          </p:cNvPr>
          <p:cNvSpPr txBox="1">
            <a:spLocks/>
          </p:cNvSpPr>
          <p:nvPr/>
        </p:nvSpPr>
        <p:spPr>
          <a:xfrm>
            <a:off x="712546" y="1918491"/>
            <a:ext cx="5891979" cy="3248305"/>
          </a:xfrm>
          <a:prstGeom prst="rect">
            <a:avLst/>
          </a:prstGeom>
        </p:spPr>
        <p:txBody>
          <a:bodyPr vert="horz" lIns="91440" tIns="45720" rIns="91440" bIns="45720" rtlCol="0" anchor="t">
            <a:normAutofit fontScale="70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GB" sz="2900" b="1" dirty="0">
                <a:solidFill>
                  <a:srgbClr val="000000"/>
                </a:solidFill>
                <a:ea typeface="+mn-lt"/>
                <a:cs typeface="+mn-lt"/>
              </a:rPr>
              <a:t>Challenges of Forecasting and the Role of ANN</a:t>
            </a:r>
            <a:endParaRPr lang="tr-TR" dirty="0"/>
          </a:p>
          <a:p>
            <a:pPr marL="342900" indent="-342900" algn="just">
              <a:buFont typeface="Arial" panose="020B0604020202020204" pitchFamily="34" charset="0"/>
              <a:buChar char="•"/>
            </a:pPr>
            <a:r>
              <a:rPr lang="en-GB" sz="2900" dirty="0">
                <a:solidFill>
                  <a:srgbClr val="000000"/>
                </a:solidFill>
                <a:ea typeface="+mn-lt"/>
                <a:cs typeface="+mn-lt"/>
              </a:rPr>
              <a:t>Time Series are Nonlinear, Noisy</a:t>
            </a:r>
          </a:p>
          <a:p>
            <a:pPr algn="just"/>
            <a:r>
              <a:rPr lang="en-GB" sz="2000" dirty="0">
                <a:solidFill>
                  <a:schemeClr val="tx1"/>
                </a:solidFill>
                <a:ea typeface="+mn-lt"/>
                <a:cs typeface="+mn-lt"/>
              </a:rPr>
              <a:t>Financial time series often show irregular, unpredictable patterns over time.</a:t>
            </a:r>
          </a:p>
          <a:p>
            <a:pPr marL="342900" indent="-342900" algn="just">
              <a:buFont typeface="Arial" panose="020B0604020202020204" pitchFamily="34" charset="0"/>
              <a:buChar char="•"/>
            </a:pPr>
            <a:r>
              <a:rPr lang="en-GB" sz="2900" dirty="0">
                <a:solidFill>
                  <a:srgbClr val="000000"/>
                </a:solidFill>
                <a:ea typeface="+mn-lt"/>
                <a:cs typeface="+mn-lt"/>
              </a:rPr>
              <a:t>Traditional Models are Limited</a:t>
            </a:r>
          </a:p>
          <a:p>
            <a:pPr algn="just"/>
            <a:r>
              <a:rPr lang="en-GB" sz="2000" dirty="0">
                <a:solidFill>
                  <a:schemeClr val="tx1"/>
                </a:solidFill>
                <a:ea typeface="+mn-lt"/>
                <a:cs typeface="+mn-lt"/>
              </a:rPr>
              <a:t>Models like ARIMA cannot adapt well to sudden changes or hidden patterns in the data.</a:t>
            </a:r>
            <a:endParaRPr lang="en-GB" dirty="0">
              <a:solidFill>
                <a:schemeClr val="tx1"/>
              </a:solidFill>
              <a:ea typeface="+mn-lt"/>
              <a:cs typeface="+mn-lt"/>
            </a:endParaRPr>
          </a:p>
          <a:p>
            <a:pPr marL="342900" indent="-342900" algn="just">
              <a:buFont typeface="Arial" panose="020B0604020202020204" pitchFamily="34" charset="0"/>
              <a:buChar char="•"/>
            </a:pPr>
            <a:r>
              <a:rPr lang="en-GB" sz="2900" dirty="0">
                <a:solidFill>
                  <a:srgbClr val="000000"/>
                </a:solidFill>
                <a:ea typeface="+mn-lt"/>
                <a:cs typeface="+mn-lt"/>
              </a:rPr>
              <a:t>ANN Offers Flexibility and Adaptability</a:t>
            </a:r>
            <a:endParaRPr lang="en-GB" dirty="0"/>
          </a:p>
          <a:p>
            <a:pPr algn="just"/>
            <a:r>
              <a:rPr lang="en-US" sz="2000" dirty="0">
                <a:solidFill>
                  <a:schemeClr val="tx1"/>
                </a:solidFill>
              </a:rPr>
              <a:t>Artificial Neural Networks can learn complex behaviors from data without strict assumptions.</a:t>
            </a:r>
            <a:endParaRPr lang="en-GB" sz="2000" dirty="0">
              <a:solidFill>
                <a:schemeClr val="tx1"/>
              </a:solidFill>
            </a:endParaRPr>
          </a:p>
          <a:p>
            <a:pPr marL="342900" indent="-342900">
              <a:buFont typeface="Arial" panose="020B0604020202020204" pitchFamily="34" charset="0"/>
              <a:buChar char="•"/>
            </a:pPr>
            <a:endParaRPr lang="en-GB" dirty="0">
              <a:solidFill>
                <a:schemeClr val="tx1"/>
              </a:solidFill>
            </a:endParaRPr>
          </a:p>
        </p:txBody>
      </p:sp>
      <p:pic>
        <p:nvPicPr>
          <p:cNvPr id="9" name="Resim 8" descr="çizgi, öykü gelişim çizgisi&#10;&#10;Yapay zeka tarafından oluşturulmuş içerik yanlış olabilir.">
            <a:extLst>
              <a:ext uri="{FF2B5EF4-FFF2-40B4-BE49-F238E27FC236}">
                <a16:creationId xmlns:a16="http://schemas.microsoft.com/office/drawing/2014/main" id="{07260B5F-D4F2-EA97-5FBC-290027BDA608}"/>
              </a:ext>
            </a:extLst>
          </p:cNvPr>
          <p:cNvPicPr>
            <a:picLocks noChangeAspect="1"/>
          </p:cNvPicPr>
          <p:nvPr/>
        </p:nvPicPr>
        <p:blipFill>
          <a:blip r:embed="rId2"/>
          <a:stretch>
            <a:fillRect/>
          </a:stretch>
        </p:blipFill>
        <p:spPr>
          <a:xfrm>
            <a:off x="6912557" y="2217033"/>
            <a:ext cx="5109138" cy="2423933"/>
          </a:xfrm>
          <a:prstGeom prst="rect">
            <a:avLst/>
          </a:prstGeom>
          <a:ln>
            <a:solidFill>
              <a:schemeClr val="tx1"/>
            </a:solidFill>
          </a:ln>
        </p:spPr>
      </p:pic>
    </p:spTree>
    <p:extLst>
      <p:ext uri="{BB962C8B-B14F-4D97-AF65-F5344CB8AC3E}">
        <p14:creationId xmlns:p14="http://schemas.microsoft.com/office/powerpoint/2010/main" val="2055608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625DE-98B9-A7D0-15C1-3B0FA32AD877}"/>
            </a:ext>
          </a:extLst>
        </p:cNvPr>
        <p:cNvGrpSpPr/>
        <p:nvPr/>
      </p:nvGrpSpPr>
      <p:grpSpPr>
        <a:xfrm>
          <a:off x="0" y="0"/>
          <a:ext cx="0" cy="0"/>
          <a:chOff x="0" y="0"/>
          <a:chExt cx="0" cy="0"/>
        </a:xfrm>
      </p:grpSpPr>
      <p:pic>
        <p:nvPicPr>
          <p:cNvPr id="12" name="Picture 11" descr="A graph showing the price of a stock market&#10;&#10;AI-generated content may be incorrect.">
            <a:extLst>
              <a:ext uri="{FF2B5EF4-FFF2-40B4-BE49-F238E27FC236}">
                <a16:creationId xmlns:a16="http://schemas.microsoft.com/office/drawing/2014/main" id="{61F7C8C3-1C57-FFB2-C08C-341F0C52C40D}"/>
              </a:ext>
            </a:extLst>
          </p:cNvPr>
          <p:cNvPicPr>
            <a:picLocks noChangeAspect="1"/>
          </p:cNvPicPr>
          <p:nvPr/>
        </p:nvPicPr>
        <p:blipFill>
          <a:blip r:embed="rId2"/>
          <a:stretch>
            <a:fillRect/>
          </a:stretch>
        </p:blipFill>
        <p:spPr>
          <a:xfrm>
            <a:off x="716425" y="1953490"/>
            <a:ext cx="5799221" cy="3976256"/>
          </a:xfrm>
          <a:prstGeom prst="rect">
            <a:avLst/>
          </a:prstGeom>
        </p:spPr>
      </p:pic>
      <p:sp>
        <p:nvSpPr>
          <p:cNvPr id="2" name="Title 1">
            <a:extLst>
              <a:ext uri="{FF2B5EF4-FFF2-40B4-BE49-F238E27FC236}">
                <a16:creationId xmlns:a16="http://schemas.microsoft.com/office/drawing/2014/main" id="{B622C3BC-8173-699F-4015-0424AB4E8FD4}"/>
              </a:ext>
            </a:extLst>
          </p:cNvPr>
          <p:cNvSpPr>
            <a:spLocks noGrp="1"/>
          </p:cNvSpPr>
          <p:nvPr>
            <p:ph type="title"/>
          </p:nvPr>
        </p:nvSpPr>
        <p:spPr/>
        <p:txBody>
          <a:bodyPr/>
          <a:lstStyle/>
          <a:p>
            <a:r>
              <a:rPr lang="en-GB"/>
              <a:t>15 Day PREDICTIONS, LSTM</a:t>
            </a:r>
          </a:p>
        </p:txBody>
      </p:sp>
      <p:sp>
        <p:nvSpPr>
          <p:cNvPr id="4" name="Date Placeholder 3">
            <a:extLst>
              <a:ext uri="{FF2B5EF4-FFF2-40B4-BE49-F238E27FC236}">
                <a16:creationId xmlns:a16="http://schemas.microsoft.com/office/drawing/2014/main" id="{754DAC49-6399-F3BC-63CD-2026B2217C1A}"/>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D9F12212-9B83-F3C0-196A-3F4F267F7F5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7EDA7D7-7D7E-3C20-8812-ACF78FE2B392}"/>
              </a:ext>
            </a:extLst>
          </p:cNvPr>
          <p:cNvSpPr>
            <a:spLocks noGrp="1"/>
          </p:cNvSpPr>
          <p:nvPr>
            <p:ph type="sldNum" sz="quarter" idx="12"/>
          </p:nvPr>
        </p:nvSpPr>
        <p:spPr/>
        <p:txBody>
          <a:bodyPr/>
          <a:lstStyle/>
          <a:p>
            <a:fld id="{E30AF5A0-43BB-4336-8627-9123B9144D80}" type="slidenum">
              <a:rPr lang="en-US" dirty="0"/>
              <a:t>40</a:t>
            </a:fld>
            <a:endParaRPr lang="en-US"/>
          </a:p>
        </p:txBody>
      </p:sp>
      <p:graphicFrame>
        <p:nvGraphicFramePr>
          <p:cNvPr id="11" name="Table 10">
            <a:extLst>
              <a:ext uri="{FF2B5EF4-FFF2-40B4-BE49-F238E27FC236}">
                <a16:creationId xmlns:a16="http://schemas.microsoft.com/office/drawing/2014/main" id="{6D789454-9966-D4F4-DE96-74EF344E5D3D}"/>
              </a:ext>
            </a:extLst>
          </p:cNvPr>
          <p:cNvGraphicFramePr>
            <a:graphicFrameLocks noGrp="1"/>
          </p:cNvGraphicFramePr>
          <p:nvPr>
            <p:extLst>
              <p:ext uri="{D42A27DB-BD31-4B8C-83A1-F6EECF244321}">
                <p14:modId xmlns:p14="http://schemas.microsoft.com/office/powerpoint/2010/main" val="3979535764"/>
              </p:ext>
            </p:extLst>
          </p:nvPr>
        </p:nvGraphicFramePr>
        <p:xfrm>
          <a:off x="6802581" y="1953490"/>
          <a:ext cx="4791555" cy="3673674"/>
        </p:xfrm>
        <a:graphic>
          <a:graphicData uri="http://schemas.openxmlformats.org/drawingml/2006/table">
            <a:tbl>
              <a:tblPr firstRow="1" bandRow="1">
                <a:tableStyleId>{5C22544A-7EE6-4342-B048-85BDC9FD1C3A}</a:tableStyleId>
              </a:tblPr>
              <a:tblGrid>
                <a:gridCol w="1597185">
                  <a:extLst>
                    <a:ext uri="{9D8B030D-6E8A-4147-A177-3AD203B41FA5}">
                      <a16:colId xmlns:a16="http://schemas.microsoft.com/office/drawing/2014/main" val="1291327087"/>
                    </a:ext>
                  </a:extLst>
                </a:gridCol>
                <a:gridCol w="1597185">
                  <a:extLst>
                    <a:ext uri="{9D8B030D-6E8A-4147-A177-3AD203B41FA5}">
                      <a16:colId xmlns:a16="http://schemas.microsoft.com/office/drawing/2014/main" val="1098174879"/>
                    </a:ext>
                  </a:extLst>
                </a:gridCol>
                <a:gridCol w="1597185">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153.164</a:t>
                      </a:r>
                    </a:p>
                  </a:txBody>
                  <a:tcPr anchor="ctr"/>
                </a:tc>
                <a:tc>
                  <a:txBody>
                    <a:bodyPr/>
                    <a:lstStyle/>
                    <a:p>
                      <a:pPr algn="ctr"/>
                      <a:r>
                        <a:rPr lang="en-GB"/>
                        <a:t>883.97</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0.997</a:t>
                      </a:r>
                    </a:p>
                  </a:txBody>
                  <a:tcPr anchor="ctr"/>
                </a:tc>
                <a:tc>
                  <a:txBody>
                    <a:bodyPr/>
                    <a:lstStyle/>
                    <a:p>
                      <a:pPr algn="ctr"/>
                      <a:r>
                        <a:rPr lang="en-GB"/>
                        <a:t>0.92369</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104.82</a:t>
                      </a:r>
                    </a:p>
                  </a:txBody>
                  <a:tcPr anchor="ctr"/>
                </a:tc>
                <a:tc>
                  <a:txBody>
                    <a:bodyPr/>
                    <a:lstStyle/>
                    <a:p>
                      <a:pPr algn="ctr"/>
                      <a:r>
                        <a:rPr lang="en-GB"/>
                        <a:t>668.718</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0.0224</a:t>
                      </a:r>
                    </a:p>
                  </a:txBody>
                  <a:tcPr anchor="ctr"/>
                </a:tc>
                <a:tc>
                  <a:txBody>
                    <a:bodyPr/>
                    <a:lstStyle/>
                    <a:p>
                      <a:pPr algn="ctr"/>
                      <a:r>
                        <a:rPr lang="en-GB"/>
                        <a:t>0.1641</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98.178</a:t>
                      </a:r>
                    </a:p>
                  </a:txBody>
                  <a:tcPr anchor="ctr"/>
                </a:tc>
                <a:tc>
                  <a:txBody>
                    <a:bodyPr/>
                    <a:lstStyle/>
                    <a:p>
                      <a:pPr lvl="0" algn="ctr">
                        <a:buNone/>
                      </a:pPr>
                      <a:r>
                        <a:rPr lang="en-GB"/>
                        <a:t>89.808</a:t>
                      </a:r>
                    </a:p>
                  </a:txBody>
                  <a:tcPr anchor="ctr"/>
                </a:tc>
                <a:extLst>
                  <a:ext uri="{0D108BD9-81ED-4DB2-BD59-A6C34878D82A}">
                    <a16:rowId xmlns:a16="http://schemas.microsoft.com/office/drawing/2014/main" val="2814426720"/>
                  </a:ext>
                </a:extLst>
              </a:tr>
            </a:tbl>
          </a:graphicData>
        </a:graphic>
      </p:graphicFrame>
    </p:spTree>
    <p:extLst>
      <p:ext uri="{BB962C8B-B14F-4D97-AF65-F5344CB8AC3E}">
        <p14:creationId xmlns:p14="http://schemas.microsoft.com/office/powerpoint/2010/main" val="377990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5DED9-A82F-1993-E9BD-5082EF6DC8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B8010-24D9-9BAA-2F4C-6C080FC95A14}"/>
              </a:ext>
            </a:extLst>
          </p:cNvPr>
          <p:cNvSpPr>
            <a:spLocks noGrp="1"/>
          </p:cNvSpPr>
          <p:nvPr>
            <p:ph type="title"/>
          </p:nvPr>
        </p:nvSpPr>
        <p:spPr/>
        <p:txBody>
          <a:bodyPr/>
          <a:lstStyle/>
          <a:p>
            <a:r>
              <a:rPr lang="en-GB"/>
              <a:t>15-Day PREDICTIONS, LSTM</a:t>
            </a:r>
          </a:p>
        </p:txBody>
      </p:sp>
      <p:sp>
        <p:nvSpPr>
          <p:cNvPr id="4" name="Date Placeholder 3">
            <a:extLst>
              <a:ext uri="{FF2B5EF4-FFF2-40B4-BE49-F238E27FC236}">
                <a16:creationId xmlns:a16="http://schemas.microsoft.com/office/drawing/2014/main" id="{E34926F4-3683-C546-560F-2CBD46926D5B}"/>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5864CBD0-E9CA-DACC-931F-D7EB38E2A76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C6FBBDC-0D42-0EBB-5B2E-9D87E01A7C79}"/>
              </a:ext>
            </a:extLst>
          </p:cNvPr>
          <p:cNvSpPr>
            <a:spLocks noGrp="1"/>
          </p:cNvSpPr>
          <p:nvPr>
            <p:ph type="sldNum" sz="quarter" idx="12"/>
          </p:nvPr>
        </p:nvSpPr>
        <p:spPr/>
        <p:txBody>
          <a:bodyPr/>
          <a:lstStyle/>
          <a:p>
            <a:fld id="{E30AF5A0-43BB-4336-8627-9123B9144D80}" type="slidenum">
              <a:rPr lang="en-US" dirty="0"/>
              <a:t>41</a:t>
            </a:fld>
            <a:endParaRPr lang="en-US"/>
          </a:p>
        </p:txBody>
      </p:sp>
      <p:pic>
        <p:nvPicPr>
          <p:cNvPr id="3" name="Picture 2">
            <a:extLst>
              <a:ext uri="{FF2B5EF4-FFF2-40B4-BE49-F238E27FC236}">
                <a16:creationId xmlns:a16="http://schemas.microsoft.com/office/drawing/2014/main" id="{8285CCBA-9FED-F7D6-295D-6ACA85E8C2DB}"/>
              </a:ext>
            </a:extLst>
          </p:cNvPr>
          <p:cNvPicPr>
            <a:picLocks noChangeAspect="1"/>
          </p:cNvPicPr>
          <p:nvPr/>
        </p:nvPicPr>
        <p:blipFill>
          <a:blip r:embed="rId2"/>
          <a:stretch>
            <a:fillRect/>
          </a:stretch>
        </p:blipFill>
        <p:spPr>
          <a:xfrm>
            <a:off x="929808" y="1955705"/>
            <a:ext cx="5155267" cy="4179235"/>
          </a:xfrm>
          <a:prstGeom prst="rect">
            <a:avLst/>
          </a:prstGeom>
        </p:spPr>
      </p:pic>
      <p:pic>
        <p:nvPicPr>
          <p:cNvPr id="7" name="Picture 6" descr="A graph with blue dots&#10;&#10;AI-generated content may be incorrect.">
            <a:extLst>
              <a:ext uri="{FF2B5EF4-FFF2-40B4-BE49-F238E27FC236}">
                <a16:creationId xmlns:a16="http://schemas.microsoft.com/office/drawing/2014/main" id="{0856D8FC-9601-F355-6F4C-D7DA65D18BCB}"/>
              </a:ext>
            </a:extLst>
          </p:cNvPr>
          <p:cNvPicPr>
            <a:picLocks noChangeAspect="1"/>
          </p:cNvPicPr>
          <p:nvPr/>
        </p:nvPicPr>
        <p:blipFill>
          <a:blip r:embed="rId3"/>
          <a:stretch>
            <a:fillRect/>
          </a:stretch>
        </p:blipFill>
        <p:spPr>
          <a:xfrm>
            <a:off x="6092636" y="1966910"/>
            <a:ext cx="5508815" cy="4168030"/>
          </a:xfrm>
          <a:prstGeom prst="rect">
            <a:avLst/>
          </a:prstGeom>
        </p:spPr>
      </p:pic>
    </p:spTree>
    <p:extLst>
      <p:ext uri="{BB962C8B-B14F-4D97-AF65-F5344CB8AC3E}">
        <p14:creationId xmlns:p14="http://schemas.microsoft.com/office/powerpoint/2010/main" val="420885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6972-0507-E22F-319E-141CAF67CFEA}"/>
            </a:ext>
          </a:extLst>
        </p:cNvPr>
        <p:cNvGrpSpPr/>
        <p:nvPr/>
      </p:nvGrpSpPr>
      <p:grpSpPr>
        <a:xfrm>
          <a:off x="0" y="0"/>
          <a:ext cx="0" cy="0"/>
          <a:chOff x="0" y="0"/>
          <a:chExt cx="0" cy="0"/>
        </a:xfrm>
      </p:grpSpPr>
      <p:pic>
        <p:nvPicPr>
          <p:cNvPr id="7" name="Picture 6" descr="A graph showing the price of a stock market&#10;&#10;AI-generated content may be incorrect.">
            <a:extLst>
              <a:ext uri="{FF2B5EF4-FFF2-40B4-BE49-F238E27FC236}">
                <a16:creationId xmlns:a16="http://schemas.microsoft.com/office/drawing/2014/main" id="{9BAE1C32-A5D4-FE72-3412-5A5D36684239}"/>
              </a:ext>
            </a:extLst>
          </p:cNvPr>
          <p:cNvPicPr>
            <a:picLocks noChangeAspect="1"/>
          </p:cNvPicPr>
          <p:nvPr/>
        </p:nvPicPr>
        <p:blipFill>
          <a:blip r:embed="rId2"/>
          <a:stretch>
            <a:fillRect/>
          </a:stretch>
        </p:blipFill>
        <p:spPr>
          <a:xfrm>
            <a:off x="704201" y="1949824"/>
            <a:ext cx="5808186" cy="3989294"/>
          </a:xfrm>
          <a:prstGeom prst="rect">
            <a:avLst/>
          </a:prstGeom>
        </p:spPr>
      </p:pic>
      <p:sp>
        <p:nvSpPr>
          <p:cNvPr id="2" name="Title 1">
            <a:extLst>
              <a:ext uri="{FF2B5EF4-FFF2-40B4-BE49-F238E27FC236}">
                <a16:creationId xmlns:a16="http://schemas.microsoft.com/office/drawing/2014/main" id="{F922DB28-2744-2B2F-7FB1-85E1AA4E922F}"/>
              </a:ext>
            </a:extLst>
          </p:cNvPr>
          <p:cNvSpPr>
            <a:spLocks noGrp="1"/>
          </p:cNvSpPr>
          <p:nvPr>
            <p:ph type="title"/>
          </p:nvPr>
        </p:nvSpPr>
        <p:spPr/>
        <p:txBody>
          <a:bodyPr/>
          <a:lstStyle/>
          <a:p>
            <a:r>
              <a:rPr lang="en-GB"/>
              <a:t>15-Day PREDICTIONS, GRU</a:t>
            </a:r>
          </a:p>
        </p:txBody>
      </p:sp>
      <p:sp>
        <p:nvSpPr>
          <p:cNvPr id="4" name="Date Placeholder 3">
            <a:extLst>
              <a:ext uri="{FF2B5EF4-FFF2-40B4-BE49-F238E27FC236}">
                <a16:creationId xmlns:a16="http://schemas.microsoft.com/office/drawing/2014/main" id="{57D16395-E595-64FA-A101-784E280D9550}"/>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1AA86D0E-7DC6-7911-66DD-F0E929136DE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5FD9FEE-D3E7-88CD-EA89-74D0ED5C52FC}"/>
              </a:ext>
            </a:extLst>
          </p:cNvPr>
          <p:cNvSpPr>
            <a:spLocks noGrp="1"/>
          </p:cNvSpPr>
          <p:nvPr>
            <p:ph type="sldNum" sz="quarter" idx="12"/>
          </p:nvPr>
        </p:nvSpPr>
        <p:spPr/>
        <p:txBody>
          <a:bodyPr/>
          <a:lstStyle/>
          <a:p>
            <a:fld id="{E30AF5A0-43BB-4336-8627-9123B9144D80}" type="slidenum">
              <a:rPr lang="en-US" dirty="0"/>
              <a:t>42</a:t>
            </a:fld>
            <a:endParaRPr lang="en-US"/>
          </a:p>
        </p:txBody>
      </p:sp>
      <p:graphicFrame>
        <p:nvGraphicFramePr>
          <p:cNvPr id="11" name="Table 10">
            <a:extLst>
              <a:ext uri="{FF2B5EF4-FFF2-40B4-BE49-F238E27FC236}">
                <a16:creationId xmlns:a16="http://schemas.microsoft.com/office/drawing/2014/main" id="{4D5C8A6F-DBD5-B0C2-9876-21503305714A}"/>
              </a:ext>
            </a:extLst>
          </p:cNvPr>
          <p:cNvGraphicFramePr>
            <a:graphicFrameLocks noGrp="1"/>
          </p:cNvGraphicFramePr>
          <p:nvPr>
            <p:extLst>
              <p:ext uri="{D42A27DB-BD31-4B8C-83A1-F6EECF244321}">
                <p14:modId xmlns:p14="http://schemas.microsoft.com/office/powerpoint/2010/main" val="2791669986"/>
              </p:ext>
            </p:extLst>
          </p:nvPr>
        </p:nvGraphicFramePr>
        <p:xfrm>
          <a:off x="6802581" y="1953490"/>
          <a:ext cx="4791555" cy="3673674"/>
        </p:xfrm>
        <a:graphic>
          <a:graphicData uri="http://schemas.openxmlformats.org/drawingml/2006/table">
            <a:tbl>
              <a:tblPr firstRow="1" bandRow="1">
                <a:tableStyleId>{5C22544A-7EE6-4342-B048-85BDC9FD1C3A}</a:tableStyleId>
              </a:tblPr>
              <a:tblGrid>
                <a:gridCol w="1597185">
                  <a:extLst>
                    <a:ext uri="{9D8B030D-6E8A-4147-A177-3AD203B41FA5}">
                      <a16:colId xmlns:a16="http://schemas.microsoft.com/office/drawing/2014/main" val="1291327087"/>
                    </a:ext>
                  </a:extLst>
                </a:gridCol>
                <a:gridCol w="1597185">
                  <a:extLst>
                    <a:ext uri="{9D8B030D-6E8A-4147-A177-3AD203B41FA5}">
                      <a16:colId xmlns:a16="http://schemas.microsoft.com/office/drawing/2014/main" val="1098174879"/>
                    </a:ext>
                  </a:extLst>
                </a:gridCol>
                <a:gridCol w="1597185">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209.57</a:t>
                      </a:r>
                    </a:p>
                  </a:txBody>
                  <a:tcPr anchor="ctr"/>
                </a:tc>
                <a:tc>
                  <a:txBody>
                    <a:bodyPr/>
                    <a:lstStyle/>
                    <a:p>
                      <a:pPr algn="ctr"/>
                      <a:r>
                        <a:rPr lang="en-GB"/>
                        <a:t>1042.112</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0.9955</a:t>
                      </a:r>
                    </a:p>
                  </a:txBody>
                  <a:tcPr anchor="ctr"/>
                </a:tc>
                <a:tc>
                  <a:txBody>
                    <a:bodyPr/>
                    <a:lstStyle/>
                    <a:p>
                      <a:pPr algn="ctr"/>
                      <a:r>
                        <a:rPr lang="en-GB"/>
                        <a:t>0.903</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144.45</a:t>
                      </a:r>
                    </a:p>
                  </a:txBody>
                  <a:tcPr anchor="ctr"/>
                </a:tc>
                <a:tc>
                  <a:txBody>
                    <a:bodyPr/>
                    <a:lstStyle/>
                    <a:p>
                      <a:pPr algn="ctr"/>
                      <a:r>
                        <a:rPr lang="en-GB"/>
                        <a:t>840.02</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0.0309</a:t>
                      </a:r>
                    </a:p>
                  </a:txBody>
                  <a:tcPr anchor="ctr"/>
                </a:tc>
                <a:tc>
                  <a:txBody>
                    <a:bodyPr/>
                    <a:lstStyle/>
                    <a:p>
                      <a:pPr algn="ctr"/>
                      <a:r>
                        <a:rPr lang="en-GB"/>
                        <a:t>0.1781</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97.489</a:t>
                      </a:r>
                    </a:p>
                  </a:txBody>
                  <a:tcPr anchor="ctr"/>
                </a:tc>
                <a:tc>
                  <a:txBody>
                    <a:bodyPr/>
                    <a:lstStyle/>
                    <a:p>
                      <a:pPr lvl="0" algn="ctr">
                        <a:buNone/>
                      </a:pPr>
                      <a:r>
                        <a:rPr lang="en-GB"/>
                        <a:t>87.19</a:t>
                      </a:r>
                    </a:p>
                  </a:txBody>
                  <a:tcPr anchor="ctr"/>
                </a:tc>
                <a:extLst>
                  <a:ext uri="{0D108BD9-81ED-4DB2-BD59-A6C34878D82A}">
                    <a16:rowId xmlns:a16="http://schemas.microsoft.com/office/drawing/2014/main" val="2814426720"/>
                  </a:ext>
                </a:extLst>
              </a:tr>
            </a:tbl>
          </a:graphicData>
        </a:graphic>
      </p:graphicFrame>
    </p:spTree>
    <p:extLst>
      <p:ext uri="{BB962C8B-B14F-4D97-AF65-F5344CB8AC3E}">
        <p14:creationId xmlns:p14="http://schemas.microsoft.com/office/powerpoint/2010/main" val="1755248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E9646-0CC4-819F-E2EC-7741E4423A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C8294-7123-251A-3DE0-3E8866D6ED81}"/>
              </a:ext>
            </a:extLst>
          </p:cNvPr>
          <p:cNvSpPr>
            <a:spLocks noGrp="1"/>
          </p:cNvSpPr>
          <p:nvPr>
            <p:ph type="title"/>
          </p:nvPr>
        </p:nvSpPr>
        <p:spPr/>
        <p:txBody>
          <a:bodyPr/>
          <a:lstStyle/>
          <a:p>
            <a:r>
              <a:rPr lang="en-GB"/>
              <a:t>15 Day PREDICTIONS, gru</a:t>
            </a:r>
          </a:p>
        </p:txBody>
      </p:sp>
      <p:sp>
        <p:nvSpPr>
          <p:cNvPr id="4" name="Date Placeholder 3">
            <a:extLst>
              <a:ext uri="{FF2B5EF4-FFF2-40B4-BE49-F238E27FC236}">
                <a16:creationId xmlns:a16="http://schemas.microsoft.com/office/drawing/2014/main" id="{150BE722-BF2E-1A69-9320-B3E09CA887A7}"/>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1938C213-E20B-3BF4-9B1B-27EC570A2D2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271319D-C817-F77B-4B21-CF7CAC834865}"/>
              </a:ext>
            </a:extLst>
          </p:cNvPr>
          <p:cNvSpPr>
            <a:spLocks noGrp="1"/>
          </p:cNvSpPr>
          <p:nvPr>
            <p:ph type="sldNum" sz="quarter" idx="12"/>
          </p:nvPr>
        </p:nvSpPr>
        <p:spPr/>
        <p:txBody>
          <a:bodyPr/>
          <a:lstStyle/>
          <a:p>
            <a:fld id="{E30AF5A0-43BB-4336-8627-9123B9144D80}" type="slidenum">
              <a:rPr lang="en-US" dirty="0"/>
              <a:t>43</a:t>
            </a:fld>
            <a:endParaRPr lang="en-US"/>
          </a:p>
        </p:txBody>
      </p:sp>
      <p:pic>
        <p:nvPicPr>
          <p:cNvPr id="8" name="Picture 7" descr="A graph with blue dots and a red line&#10;&#10;AI-generated content may be incorrect.">
            <a:extLst>
              <a:ext uri="{FF2B5EF4-FFF2-40B4-BE49-F238E27FC236}">
                <a16:creationId xmlns:a16="http://schemas.microsoft.com/office/drawing/2014/main" id="{9240E90D-9D58-DF4F-5230-16E2716469D3}"/>
              </a:ext>
            </a:extLst>
          </p:cNvPr>
          <p:cNvPicPr>
            <a:picLocks noChangeAspect="1"/>
          </p:cNvPicPr>
          <p:nvPr/>
        </p:nvPicPr>
        <p:blipFill>
          <a:blip r:embed="rId2"/>
          <a:stretch>
            <a:fillRect/>
          </a:stretch>
        </p:blipFill>
        <p:spPr>
          <a:xfrm>
            <a:off x="705692" y="1955704"/>
            <a:ext cx="5413003" cy="4190439"/>
          </a:xfrm>
          <a:prstGeom prst="rect">
            <a:avLst/>
          </a:prstGeom>
        </p:spPr>
      </p:pic>
      <p:pic>
        <p:nvPicPr>
          <p:cNvPr id="9" name="Picture 8" descr="A graph with blue dots&#10;&#10;AI-generated content may be incorrect.">
            <a:extLst>
              <a:ext uri="{FF2B5EF4-FFF2-40B4-BE49-F238E27FC236}">
                <a16:creationId xmlns:a16="http://schemas.microsoft.com/office/drawing/2014/main" id="{2DF99776-9C95-0696-FDCD-B8DA239B1354}"/>
              </a:ext>
            </a:extLst>
          </p:cNvPr>
          <p:cNvPicPr>
            <a:picLocks noChangeAspect="1"/>
          </p:cNvPicPr>
          <p:nvPr/>
        </p:nvPicPr>
        <p:blipFill>
          <a:blip r:embed="rId3"/>
          <a:stretch>
            <a:fillRect/>
          </a:stretch>
        </p:blipFill>
        <p:spPr>
          <a:xfrm>
            <a:off x="6126255" y="1933293"/>
            <a:ext cx="5262281" cy="4212854"/>
          </a:xfrm>
          <a:prstGeom prst="rect">
            <a:avLst/>
          </a:prstGeom>
        </p:spPr>
      </p:pic>
    </p:spTree>
    <p:extLst>
      <p:ext uri="{BB962C8B-B14F-4D97-AF65-F5344CB8AC3E}">
        <p14:creationId xmlns:p14="http://schemas.microsoft.com/office/powerpoint/2010/main" val="2964097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58ED-3B2B-D0F8-3FD1-84C6123A74D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ADCFD0-7CF7-8BA4-F828-70DAB40DC060}"/>
              </a:ext>
            </a:extLst>
          </p:cNvPr>
          <p:cNvPicPr>
            <a:picLocks noChangeAspect="1"/>
          </p:cNvPicPr>
          <p:nvPr/>
        </p:nvPicPr>
        <p:blipFill>
          <a:blip r:embed="rId2"/>
          <a:stretch>
            <a:fillRect/>
          </a:stretch>
        </p:blipFill>
        <p:spPr>
          <a:xfrm>
            <a:off x="704202" y="1949824"/>
            <a:ext cx="5830598" cy="3989295"/>
          </a:xfrm>
          <a:prstGeom prst="rect">
            <a:avLst/>
          </a:prstGeom>
        </p:spPr>
      </p:pic>
      <p:sp>
        <p:nvSpPr>
          <p:cNvPr id="2" name="Title 1">
            <a:extLst>
              <a:ext uri="{FF2B5EF4-FFF2-40B4-BE49-F238E27FC236}">
                <a16:creationId xmlns:a16="http://schemas.microsoft.com/office/drawing/2014/main" id="{944A185C-0952-8750-A625-ACE793945200}"/>
              </a:ext>
            </a:extLst>
          </p:cNvPr>
          <p:cNvSpPr>
            <a:spLocks noGrp="1"/>
          </p:cNvSpPr>
          <p:nvPr>
            <p:ph type="title"/>
          </p:nvPr>
        </p:nvSpPr>
        <p:spPr/>
        <p:txBody>
          <a:bodyPr/>
          <a:lstStyle/>
          <a:p>
            <a:r>
              <a:rPr lang="en-GB"/>
              <a:t>15-Day PREDICTIONS, POLYNOMIAL REGRESSION</a:t>
            </a:r>
          </a:p>
        </p:txBody>
      </p:sp>
      <p:sp>
        <p:nvSpPr>
          <p:cNvPr id="4" name="Date Placeholder 3">
            <a:extLst>
              <a:ext uri="{FF2B5EF4-FFF2-40B4-BE49-F238E27FC236}">
                <a16:creationId xmlns:a16="http://schemas.microsoft.com/office/drawing/2014/main" id="{79014401-8D16-23BF-DC25-E99A7CDAA491}"/>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482A3113-FA39-E08C-9636-4E943369960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A2A35FB-2194-08C5-0FEB-156B1F266959}"/>
              </a:ext>
            </a:extLst>
          </p:cNvPr>
          <p:cNvSpPr>
            <a:spLocks noGrp="1"/>
          </p:cNvSpPr>
          <p:nvPr>
            <p:ph type="sldNum" sz="quarter" idx="12"/>
          </p:nvPr>
        </p:nvSpPr>
        <p:spPr/>
        <p:txBody>
          <a:bodyPr/>
          <a:lstStyle/>
          <a:p>
            <a:fld id="{E30AF5A0-43BB-4336-8627-9123B9144D80}" type="slidenum">
              <a:rPr lang="en-US" dirty="0"/>
              <a:t>44</a:t>
            </a:fld>
            <a:endParaRPr lang="en-US"/>
          </a:p>
        </p:txBody>
      </p:sp>
      <p:graphicFrame>
        <p:nvGraphicFramePr>
          <p:cNvPr id="11" name="Table 10">
            <a:extLst>
              <a:ext uri="{FF2B5EF4-FFF2-40B4-BE49-F238E27FC236}">
                <a16:creationId xmlns:a16="http://schemas.microsoft.com/office/drawing/2014/main" id="{12E6AE86-0D36-AAC2-E1FB-EB115EFB7476}"/>
              </a:ext>
            </a:extLst>
          </p:cNvPr>
          <p:cNvGraphicFramePr>
            <a:graphicFrameLocks noGrp="1"/>
          </p:cNvGraphicFramePr>
          <p:nvPr>
            <p:extLst>
              <p:ext uri="{D42A27DB-BD31-4B8C-83A1-F6EECF244321}">
                <p14:modId xmlns:p14="http://schemas.microsoft.com/office/powerpoint/2010/main" val="4258085419"/>
              </p:ext>
            </p:extLst>
          </p:nvPr>
        </p:nvGraphicFramePr>
        <p:xfrm>
          <a:off x="6802581" y="1953490"/>
          <a:ext cx="4791555" cy="3673674"/>
        </p:xfrm>
        <a:graphic>
          <a:graphicData uri="http://schemas.openxmlformats.org/drawingml/2006/table">
            <a:tbl>
              <a:tblPr firstRow="1" bandRow="1">
                <a:tableStyleId>{5C22544A-7EE6-4342-B048-85BDC9FD1C3A}</a:tableStyleId>
              </a:tblPr>
              <a:tblGrid>
                <a:gridCol w="1597185">
                  <a:extLst>
                    <a:ext uri="{9D8B030D-6E8A-4147-A177-3AD203B41FA5}">
                      <a16:colId xmlns:a16="http://schemas.microsoft.com/office/drawing/2014/main" val="1291327087"/>
                    </a:ext>
                  </a:extLst>
                </a:gridCol>
                <a:gridCol w="1597185">
                  <a:extLst>
                    <a:ext uri="{9D8B030D-6E8A-4147-A177-3AD203B41FA5}">
                      <a16:colId xmlns:a16="http://schemas.microsoft.com/office/drawing/2014/main" val="1098174879"/>
                    </a:ext>
                  </a:extLst>
                </a:gridCol>
                <a:gridCol w="1597185">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1.34e-12</a:t>
                      </a:r>
                    </a:p>
                  </a:txBody>
                  <a:tcPr anchor="ctr"/>
                </a:tc>
                <a:tc>
                  <a:txBody>
                    <a:bodyPr/>
                    <a:lstStyle/>
                    <a:p>
                      <a:pPr algn="ctr"/>
                      <a:r>
                        <a:rPr lang="en-GB"/>
                        <a:t>504.449</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1</a:t>
                      </a:r>
                    </a:p>
                  </a:txBody>
                  <a:tcPr anchor="ctr"/>
                </a:tc>
                <a:tc>
                  <a:txBody>
                    <a:bodyPr/>
                    <a:lstStyle/>
                    <a:p>
                      <a:pPr algn="ctr"/>
                      <a:r>
                        <a:rPr lang="en-GB"/>
                        <a:t>0.972589</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8.419e-13</a:t>
                      </a:r>
                    </a:p>
                  </a:txBody>
                  <a:tcPr anchor="ctr"/>
                </a:tc>
                <a:tc>
                  <a:txBody>
                    <a:bodyPr/>
                    <a:lstStyle/>
                    <a:p>
                      <a:pPr algn="ctr"/>
                      <a:r>
                        <a:rPr lang="en-GB"/>
                        <a:t>395.69739</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1.67876e-16</a:t>
                      </a:r>
                    </a:p>
                  </a:txBody>
                  <a:tcPr anchor="ctr"/>
                </a:tc>
                <a:tc>
                  <a:txBody>
                    <a:bodyPr/>
                    <a:lstStyle/>
                    <a:p>
                      <a:pPr algn="ctr"/>
                      <a:r>
                        <a:rPr lang="en-GB"/>
                        <a:t>0.07067</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99.99</a:t>
                      </a:r>
                    </a:p>
                  </a:txBody>
                  <a:tcPr anchor="ctr"/>
                </a:tc>
                <a:tc>
                  <a:txBody>
                    <a:bodyPr/>
                    <a:lstStyle/>
                    <a:p>
                      <a:pPr lvl="0" algn="ctr">
                        <a:buNone/>
                      </a:pPr>
                      <a:r>
                        <a:rPr lang="en-GB"/>
                        <a:t>93.96921</a:t>
                      </a:r>
                    </a:p>
                  </a:txBody>
                  <a:tcPr anchor="ctr"/>
                </a:tc>
                <a:extLst>
                  <a:ext uri="{0D108BD9-81ED-4DB2-BD59-A6C34878D82A}">
                    <a16:rowId xmlns:a16="http://schemas.microsoft.com/office/drawing/2014/main" val="2814426720"/>
                  </a:ext>
                </a:extLst>
              </a:tr>
            </a:tbl>
          </a:graphicData>
        </a:graphic>
      </p:graphicFrame>
    </p:spTree>
    <p:extLst>
      <p:ext uri="{BB962C8B-B14F-4D97-AF65-F5344CB8AC3E}">
        <p14:creationId xmlns:p14="http://schemas.microsoft.com/office/powerpoint/2010/main" val="2906490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7D9E-AA25-E185-8D8D-4CE3351ED551}"/>
            </a:ext>
          </a:extLst>
        </p:cNvPr>
        <p:cNvGrpSpPr/>
        <p:nvPr/>
      </p:nvGrpSpPr>
      <p:grpSpPr>
        <a:xfrm>
          <a:off x="0" y="0"/>
          <a:ext cx="0" cy="0"/>
          <a:chOff x="0" y="0"/>
          <a:chExt cx="0" cy="0"/>
        </a:xfrm>
      </p:grpSpPr>
      <p:pic>
        <p:nvPicPr>
          <p:cNvPr id="3" name="Picture 2" descr="A graph of blue dots&#10;&#10;AI-generated content may be incorrect.">
            <a:extLst>
              <a:ext uri="{FF2B5EF4-FFF2-40B4-BE49-F238E27FC236}">
                <a16:creationId xmlns:a16="http://schemas.microsoft.com/office/drawing/2014/main" id="{6725F549-D249-CE5D-F26B-55DD65117349}"/>
              </a:ext>
            </a:extLst>
          </p:cNvPr>
          <p:cNvPicPr>
            <a:picLocks noChangeAspect="1"/>
          </p:cNvPicPr>
          <p:nvPr/>
        </p:nvPicPr>
        <p:blipFill>
          <a:blip r:embed="rId2"/>
          <a:stretch>
            <a:fillRect/>
          </a:stretch>
        </p:blipFill>
        <p:spPr>
          <a:xfrm>
            <a:off x="716896" y="1944502"/>
            <a:ext cx="5435414" cy="4201645"/>
          </a:xfrm>
          <a:prstGeom prst="rect">
            <a:avLst/>
          </a:prstGeom>
        </p:spPr>
      </p:pic>
      <p:sp>
        <p:nvSpPr>
          <p:cNvPr id="2" name="Title 1">
            <a:extLst>
              <a:ext uri="{FF2B5EF4-FFF2-40B4-BE49-F238E27FC236}">
                <a16:creationId xmlns:a16="http://schemas.microsoft.com/office/drawing/2014/main" id="{B5BB13A8-B1B6-C450-EEB7-B2ECFD130172}"/>
              </a:ext>
            </a:extLst>
          </p:cNvPr>
          <p:cNvSpPr>
            <a:spLocks noGrp="1"/>
          </p:cNvSpPr>
          <p:nvPr>
            <p:ph type="title"/>
          </p:nvPr>
        </p:nvSpPr>
        <p:spPr/>
        <p:txBody>
          <a:bodyPr/>
          <a:lstStyle/>
          <a:p>
            <a:r>
              <a:rPr lang="en-GB"/>
              <a:t>15-Day PREDICTIONS, POLYNOMIAL REGRESSION</a:t>
            </a:r>
          </a:p>
        </p:txBody>
      </p:sp>
      <p:sp>
        <p:nvSpPr>
          <p:cNvPr id="4" name="Date Placeholder 3">
            <a:extLst>
              <a:ext uri="{FF2B5EF4-FFF2-40B4-BE49-F238E27FC236}">
                <a16:creationId xmlns:a16="http://schemas.microsoft.com/office/drawing/2014/main" id="{B65010F7-8867-3751-51DB-D05DAF9AEB3A}"/>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83E39E3D-9764-8B68-491E-3F9F180BFDE8}"/>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2043109-3131-8B0E-C7F1-A83958008FBF}"/>
              </a:ext>
            </a:extLst>
          </p:cNvPr>
          <p:cNvSpPr>
            <a:spLocks noGrp="1"/>
          </p:cNvSpPr>
          <p:nvPr>
            <p:ph type="sldNum" sz="quarter" idx="12"/>
          </p:nvPr>
        </p:nvSpPr>
        <p:spPr/>
        <p:txBody>
          <a:bodyPr/>
          <a:lstStyle/>
          <a:p>
            <a:fld id="{E30AF5A0-43BB-4336-8627-9123B9144D80}" type="slidenum">
              <a:rPr lang="en-US" dirty="0"/>
              <a:t>45</a:t>
            </a:fld>
            <a:endParaRPr lang="en-US"/>
          </a:p>
        </p:txBody>
      </p:sp>
      <p:pic>
        <p:nvPicPr>
          <p:cNvPr id="7" name="Picture 6" descr="A graph with blue dots&#10;&#10;AI-generated content may be incorrect.">
            <a:extLst>
              <a:ext uri="{FF2B5EF4-FFF2-40B4-BE49-F238E27FC236}">
                <a16:creationId xmlns:a16="http://schemas.microsoft.com/office/drawing/2014/main" id="{DF5025F3-A4A9-89ED-1989-96874D04FD9B}"/>
              </a:ext>
            </a:extLst>
          </p:cNvPr>
          <p:cNvPicPr>
            <a:picLocks noChangeAspect="1"/>
          </p:cNvPicPr>
          <p:nvPr/>
        </p:nvPicPr>
        <p:blipFill>
          <a:blip r:embed="rId3"/>
          <a:stretch>
            <a:fillRect/>
          </a:stretch>
        </p:blipFill>
        <p:spPr>
          <a:xfrm>
            <a:off x="6103843" y="1933294"/>
            <a:ext cx="5497607" cy="4212852"/>
          </a:xfrm>
          <a:prstGeom prst="rect">
            <a:avLst/>
          </a:prstGeom>
        </p:spPr>
      </p:pic>
    </p:spTree>
    <p:extLst>
      <p:ext uri="{BB962C8B-B14F-4D97-AF65-F5344CB8AC3E}">
        <p14:creationId xmlns:p14="http://schemas.microsoft.com/office/powerpoint/2010/main" val="948466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236D7-0737-0971-E44B-511417A28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16985-5209-5B73-141D-0C8B386218F1}"/>
              </a:ext>
            </a:extLst>
          </p:cNvPr>
          <p:cNvSpPr>
            <a:spLocks noGrp="1"/>
          </p:cNvSpPr>
          <p:nvPr>
            <p:ph type="title"/>
          </p:nvPr>
        </p:nvSpPr>
        <p:spPr/>
        <p:txBody>
          <a:bodyPr/>
          <a:lstStyle/>
          <a:p>
            <a:r>
              <a:rPr lang="en-GB"/>
              <a:t>COMPARISON, 15-day </a:t>
            </a:r>
            <a:r>
              <a:rPr lang="en-GB" err="1"/>
              <a:t>predıctıons</a:t>
            </a:r>
            <a:endParaRPr lang="en-GB"/>
          </a:p>
        </p:txBody>
      </p:sp>
      <p:sp>
        <p:nvSpPr>
          <p:cNvPr id="4" name="Date Placeholder 3">
            <a:extLst>
              <a:ext uri="{FF2B5EF4-FFF2-40B4-BE49-F238E27FC236}">
                <a16:creationId xmlns:a16="http://schemas.microsoft.com/office/drawing/2014/main" id="{73A01245-BFFE-2C82-2365-86EFFF23164C}"/>
              </a:ext>
            </a:extLst>
          </p:cNvPr>
          <p:cNvSpPr>
            <a:spLocks noGrp="1"/>
          </p:cNvSpPr>
          <p:nvPr>
            <p:ph type="dt" sz="half" idx="10"/>
          </p:nvPr>
        </p:nvSpPr>
        <p:spPr/>
        <p:txBody>
          <a:bodyPr/>
          <a:lstStyle/>
          <a:p>
            <a:fld id="{71228A25-C5DC-4FAD-BFAB-9C9D3B3B2AA1}" type="datetime1">
              <a:t>10.06.2025</a:t>
            </a:fld>
            <a:endParaRPr lang="en-US"/>
          </a:p>
        </p:txBody>
      </p:sp>
      <p:sp>
        <p:nvSpPr>
          <p:cNvPr id="5" name="Footer Placeholder 4">
            <a:extLst>
              <a:ext uri="{FF2B5EF4-FFF2-40B4-BE49-F238E27FC236}">
                <a16:creationId xmlns:a16="http://schemas.microsoft.com/office/drawing/2014/main" id="{45AEE2CB-DD6D-F3A1-4B0F-B8851454533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0246D59-8C9A-619C-62B8-ED3E84CADB95}"/>
              </a:ext>
            </a:extLst>
          </p:cNvPr>
          <p:cNvSpPr>
            <a:spLocks noGrp="1"/>
          </p:cNvSpPr>
          <p:nvPr>
            <p:ph type="sldNum" sz="quarter" idx="12"/>
          </p:nvPr>
        </p:nvSpPr>
        <p:spPr/>
        <p:txBody>
          <a:bodyPr/>
          <a:lstStyle/>
          <a:p>
            <a:fld id="{E30AF5A0-43BB-4336-8627-9123B9144D80}" type="slidenum">
              <a:rPr lang="en-US" dirty="0"/>
              <a:t>46</a:t>
            </a:fld>
            <a:endParaRPr lang="en-US"/>
          </a:p>
        </p:txBody>
      </p:sp>
      <p:sp>
        <p:nvSpPr>
          <p:cNvPr id="12" name="TextBox 11">
            <a:extLst>
              <a:ext uri="{FF2B5EF4-FFF2-40B4-BE49-F238E27FC236}">
                <a16:creationId xmlns:a16="http://schemas.microsoft.com/office/drawing/2014/main" id="{1934C6F2-9862-FE8A-F1B7-D80F04802D39}"/>
              </a:ext>
            </a:extLst>
          </p:cNvPr>
          <p:cNvSpPr txBox="1"/>
          <p:nvPr/>
        </p:nvSpPr>
        <p:spPr>
          <a:xfrm>
            <a:off x="8039099" y="1936172"/>
            <a:ext cx="3297381"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Polynomial Regression</a:t>
            </a:r>
            <a:endParaRPr lang="en-US"/>
          </a:p>
        </p:txBody>
      </p:sp>
      <p:sp>
        <p:nvSpPr>
          <p:cNvPr id="15" name="TextBox 14">
            <a:extLst>
              <a:ext uri="{FF2B5EF4-FFF2-40B4-BE49-F238E27FC236}">
                <a16:creationId xmlns:a16="http://schemas.microsoft.com/office/drawing/2014/main" id="{1E2A9F24-6F49-1241-49EB-DF2DE3FB9BF3}"/>
              </a:ext>
            </a:extLst>
          </p:cNvPr>
          <p:cNvSpPr txBox="1"/>
          <p:nvPr/>
        </p:nvSpPr>
        <p:spPr>
          <a:xfrm>
            <a:off x="4727862" y="193617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GRU</a:t>
            </a:r>
            <a:endParaRPr lang="en-US"/>
          </a:p>
        </p:txBody>
      </p:sp>
      <p:sp>
        <p:nvSpPr>
          <p:cNvPr id="18" name="TextBox 17">
            <a:extLst>
              <a:ext uri="{FF2B5EF4-FFF2-40B4-BE49-F238E27FC236}">
                <a16:creationId xmlns:a16="http://schemas.microsoft.com/office/drawing/2014/main" id="{2BEF4F0D-76C1-34AF-B41C-AF09A9A51E9D}"/>
              </a:ext>
            </a:extLst>
          </p:cNvPr>
          <p:cNvSpPr txBox="1"/>
          <p:nvPr/>
        </p:nvSpPr>
        <p:spPr>
          <a:xfrm>
            <a:off x="1097971" y="193617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LSTM</a:t>
            </a:r>
          </a:p>
        </p:txBody>
      </p:sp>
      <p:graphicFrame>
        <p:nvGraphicFramePr>
          <p:cNvPr id="7" name="Table 6">
            <a:extLst>
              <a:ext uri="{FF2B5EF4-FFF2-40B4-BE49-F238E27FC236}">
                <a16:creationId xmlns:a16="http://schemas.microsoft.com/office/drawing/2014/main" id="{E4B0A419-0BBA-FC67-3C3E-FDD1902D236A}"/>
              </a:ext>
            </a:extLst>
          </p:cNvPr>
          <p:cNvGraphicFramePr>
            <a:graphicFrameLocks noGrp="1"/>
          </p:cNvGraphicFramePr>
          <p:nvPr>
            <p:extLst>
              <p:ext uri="{D42A27DB-BD31-4B8C-83A1-F6EECF244321}">
                <p14:modId xmlns:p14="http://schemas.microsoft.com/office/powerpoint/2010/main" val="1614716996"/>
              </p:ext>
            </p:extLst>
          </p:nvPr>
        </p:nvGraphicFramePr>
        <p:xfrm>
          <a:off x="796228" y="2300872"/>
          <a:ext cx="3349371" cy="3673674"/>
        </p:xfrm>
        <a:graphic>
          <a:graphicData uri="http://schemas.openxmlformats.org/drawingml/2006/table">
            <a:tbl>
              <a:tblPr firstRow="1" bandRow="1">
                <a:tableStyleId>{5C22544A-7EE6-4342-B048-85BDC9FD1C3A}</a:tableStyleId>
              </a:tblPr>
              <a:tblGrid>
                <a:gridCol w="1116457">
                  <a:extLst>
                    <a:ext uri="{9D8B030D-6E8A-4147-A177-3AD203B41FA5}">
                      <a16:colId xmlns:a16="http://schemas.microsoft.com/office/drawing/2014/main" val="1291327087"/>
                    </a:ext>
                  </a:extLst>
                </a:gridCol>
                <a:gridCol w="1116457">
                  <a:extLst>
                    <a:ext uri="{9D8B030D-6E8A-4147-A177-3AD203B41FA5}">
                      <a16:colId xmlns:a16="http://schemas.microsoft.com/office/drawing/2014/main" val="1098174879"/>
                    </a:ext>
                  </a:extLst>
                </a:gridCol>
                <a:gridCol w="1116457">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153.164</a:t>
                      </a:r>
                    </a:p>
                  </a:txBody>
                  <a:tcPr anchor="ctr"/>
                </a:tc>
                <a:tc>
                  <a:txBody>
                    <a:bodyPr/>
                    <a:lstStyle/>
                    <a:p>
                      <a:pPr algn="ctr"/>
                      <a:r>
                        <a:rPr lang="en-GB"/>
                        <a:t>883.97</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0.997</a:t>
                      </a:r>
                    </a:p>
                  </a:txBody>
                  <a:tcPr anchor="ctr"/>
                </a:tc>
                <a:tc>
                  <a:txBody>
                    <a:bodyPr/>
                    <a:lstStyle/>
                    <a:p>
                      <a:pPr algn="ctr"/>
                      <a:r>
                        <a:rPr lang="en-GB"/>
                        <a:t>0.92369</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104.82</a:t>
                      </a:r>
                    </a:p>
                  </a:txBody>
                  <a:tcPr anchor="ctr"/>
                </a:tc>
                <a:tc>
                  <a:txBody>
                    <a:bodyPr/>
                    <a:lstStyle/>
                    <a:p>
                      <a:pPr algn="ctr"/>
                      <a:r>
                        <a:rPr lang="en-GB"/>
                        <a:t>668.718</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0.0224</a:t>
                      </a:r>
                    </a:p>
                  </a:txBody>
                  <a:tcPr anchor="ctr"/>
                </a:tc>
                <a:tc>
                  <a:txBody>
                    <a:bodyPr/>
                    <a:lstStyle/>
                    <a:p>
                      <a:pPr algn="ctr"/>
                      <a:r>
                        <a:rPr lang="en-GB"/>
                        <a:t>0.1641</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98.178</a:t>
                      </a:r>
                    </a:p>
                  </a:txBody>
                  <a:tcPr anchor="ctr"/>
                </a:tc>
                <a:tc>
                  <a:txBody>
                    <a:bodyPr/>
                    <a:lstStyle/>
                    <a:p>
                      <a:pPr lvl="0" algn="ctr">
                        <a:buNone/>
                      </a:pPr>
                      <a:r>
                        <a:rPr lang="en-GB"/>
                        <a:t>89.808</a:t>
                      </a:r>
                    </a:p>
                  </a:txBody>
                  <a:tcPr anchor="ctr"/>
                </a:tc>
                <a:extLst>
                  <a:ext uri="{0D108BD9-81ED-4DB2-BD59-A6C34878D82A}">
                    <a16:rowId xmlns:a16="http://schemas.microsoft.com/office/drawing/2014/main" val="2814426720"/>
                  </a:ext>
                </a:extLst>
              </a:tr>
            </a:tbl>
          </a:graphicData>
        </a:graphic>
      </p:graphicFrame>
      <p:graphicFrame>
        <p:nvGraphicFramePr>
          <p:cNvPr id="10" name="Table 9">
            <a:extLst>
              <a:ext uri="{FF2B5EF4-FFF2-40B4-BE49-F238E27FC236}">
                <a16:creationId xmlns:a16="http://schemas.microsoft.com/office/drawing/2014/main" id="{B70757E2-FE8F-6FAD-E56F-B20020594DB0}"/>
              </a:ext>
            </a:extLst>
          </p:cNvPr>
          <p:cNvGraphicFramePr>
            <a:graphicFrameLocks noGrp="1"/>
          </p:cNvGraphicFramePr>
          <p:nvPr>
            <p:extLst>
              <p:ext uri="{D42A27DB-BD31-4B8C-83A1-F6EECF244321}">
                <p14:modId xmlns:p14="http://schemas.microsoft.com/office/powerpoint/2010/main" val="1214842616"/>
              </p:ext>
            </p:extLst>
          </p:nvPr>
        </p:nvGraphicFramePr>
        <p:xfrm>
          <a:off x="4415728" y="2289666"/>
          <a:ext cx="3362928" cy="3673674"/>
        </p:xfrm>
        <a:graphic>
          <a:graphicData uri="http://schemas.openxmlformats.org/drawingml/2006/table">
            <a:tbl>
              <a:tblPr firstRow="1" bandRow="1">
                <a:tableStyleId>{5C22544A-7EE6-4342-B048-85BDC9FD1C3A}</a:tableStyleId>
              </a:tblPr>
              <a:tblGrid>
                <a:gridCol w="1120976">
                  <a:extLst>
                    <a:ext uri="{9D8B030D-6E8A-4147-A177-3AD203B41FA5}">
                      <a16:colId xmlns:a16="http://schemas.microsoft.com/office/drawing/2014/main" val="1291327087"/>
                    </a:ext>
                  </a:extLst>
                </a:gridCol>
                <a:gridCol w="1120976">
                  <a:extLst>
                    <a:ext uri="{9D8B030D-6E8A-4147-A177-3AD203B41FA5}">
                      <a16:colId xmlns:a16="http://schemas.microsoft.com/office/drawing/2014/main" val="1098174879"/>
                    </a:ext>
                  </a:extLst>
                </a:gridCol>
                <a:gridCol w="1120976">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209.57</a:t>
                      </a:r>
                    </a:p>
                  </a:txBody>
                  <a:tcPr anchor="ctr"/>
                </a:tc>
                <a:tc>
                  <a:txBody>
                    <a:bodyPr/>
                    <a:lstStyle/>
                    <a:p>
                      <a:pPr algn="ctr"/>
                      <a:r>
                        <a:rPr lang="en-GB"/>
                        <a:t>1042.112</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0.9955</a:t>
                      </a:r>
                    </a:p>
                  </a:txBody>
                  <a:tcPr anchor="ctr"/>
                </a:tc>
                <a:tc>
                  <a:txBody>
                    <a:bodyPr/>
                    <a:lstStyle/>
                    <a:p>
                      <a:pPr algn="ctr"/>
                      <a:r>
                        <a:rPr lang="en-GB"/>
                        <a:t>0.903</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144.45</a:t>
                      </a:r>
                    </a:p>
                  </a:txBody>
                  <a:tcPr anchor="ctr"/>
                </a:tc>
                <a:tc>
                  <a:txBody>
                    <a:bodyPr/>
                    <a:lstStyle/>
                    <a:p>
                      <a:pPr algn="ctr"/>
                      <a:r>
                        <a:rPr lang="en-GB"/>
                        <a:t>840.02</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0.0309</a:t>
                      </a:r>
                    </a:p>
                  </a:txBody>
                  <a:tcPr anchor="ctr"/>
                </a:tc>
                <a:tc>
                  <a:txBody>
                    <a:bodyPr/>
                    <a:lstStyle/>
                    <a:p>
                      <a:pPr algn="ctr"/>
                      <a:r>
                        <a:rPr lang="en-GB"/>
                        <a:t>0.1781</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97.489</a:t>
                      </a:r>
                    </a:p>
                  </a:txBody>
                  <a:tcPr anchor="ctr"/>
                </a:tc>
                <a:tc>
                  <a:txBody>
                    <a:bodyPr/>
                    <a:lstStyle/>
                    <a:p>
                      <a:pPr lvl="0" algn="ctr">
                        <a:buNone/>
                      </a:pPr>
                      <a:r>
                        <a:rPr lang="en-GB"/>
                        <a:t>87.19</a:t>
                      </a:r>
                    </a:p>
                  </a:txBody>
                  <a:tcPr anchor="ctr"/>
                </a:tc>
                <a:extLst>
                  <a:ext uri="{0D108BD9-81ED-4DB2-BD59-A6C34878D82A}">
                    <a16:rowId xmlns:a16="http://schemas.microsoft.com/office/drawing/2014/main" val="2814426720"/>
                  </a:ext>
                </a:extLst>
              </a:tr>
            </a:tbl>
          </a:graphicData>
        </a:graphic>
      </p:graphicFrame>
      <p:graphicFrame>
        <p:nvGraphicFramePr>
          <p:cNvPr id="13" name="Table 12">
            <a:extLst>
              <a:ext uri="{FF2B5EF4-FFF2-40B4-BE49-F238E27FC236}">
                <a16:creationId xmlns:a16="http://schemas.microsoft.com/office/drawing/2014/main" id="{A1148D95-4D55-85C6-8F1C-1B0D57377DAE}"/>
              </a:ext>
            </a:extLst>
          </p:cNvPr>
          <p:cNvGraphicFramePr>
            <a:graphicFrameLocks noGrp="1"/>
          </p:cNvGraphicFramePr>
          <p:nvPr>
            <p:extLst>
              <p:ext uri="{D42A27DB-BD31-4B8C-83A1-F6EECF244321}">
                <p14:modId xmlns:p14="http://schemas.microsoft.com/office/powerpoint/2010/main" val="110459468"/>
              </p:ext>
            </p:extLst>
          </p:nvPr>
        </p:nvGraphicFramePr>
        <p:xfrm>
          <a:off x="8001610" y="2300872"/>
          <a:ext cx="3386616" cy="3673674"/>
        </p:xfrm>
        <a:graphic>
          <a:graphicData uri="http://schemas.openxmlformats.org/drawingml/2006/table">
            <a:tbl>
              <a:tblPr firstRow="1" bandRow="1">
                <a:tableStyleId>{5C22544A-7EE6-4342-B048-85BDC9FD1C3A}</a:tableStyleId>
              </a:tblPr>
              <a:tblGrid>
                <a:gridCol w="1128872">
                  <a:extLst>
                    <a:ext uri="{9D8B030D-6E8A-4147-A177-3AD203B41FA5}">
                      <a16:colId xmlns:a16="http://schemas.microsoft.com/office/drawing/2014/main" val="1291327087"/>
                    </a:ext>
                  </a:extLst>
                </a:gridCol>
                <a:gridCol w="1128872">
                  <a:extLst>
                    <a:ext uri="{9D8B030D-6E8A-4147-A177-3AD203B41FA5}">
                      <a16:colId xmlns:a16="http://schemas.microsoft.com/office/drawing/2014/main" val="1098174879"/>
                    </a:ext>
                  </a:extLst>
                </a:gridCol>
                <a:gridCol w="1128872">
                  <a:extLst>
                    <a:ext uri="{9D8B030D-6E8A-4147-A177-3AD203B41FA5}">
                      <a16:colId xmlns:a16="http://schemas.microsoft.com/office/drawing/2014/main" val="3010526228"/>
                    </a:ext>
                  </a:extLst>
                </a:gridCol>
              </a:tblGrid>
              <a:tr h="612279">
                <a:tc>
                  <a:txBody>
                    <a:bodyPr/>
                    <a:lstStyle/>
                    <a:p>
                      <a:pPr lvl="0" algn="ctr">
                        <a:buNone/>
                      </a:pPr>
                      <a:endParaRPr lang="en-GB"/>
                    </a:p>
                  </a:txBody>
                  <a:tcPr anchor="ctr"/>
                </a:tc>
                <a:tc>
                  <a:txBody>
                    <a:bodyPr/>
                    <a:lstStyle/>
                    <a:p>
                      <a:pPr algn="ctr"/>
                      <a:r>
                        <a:rPr lang="en-GB"/>
                        <a:t>TRAIN</a:t>
                      </a:r>
                    </a:p>
                  </a:txBody>
                  <a:tcPr anchor="ctr"/>
                </a:tc>
                <a:tc>
                  <a:txBody>
                    <a:bodyPr/>
                    <a:lstStyle/>
                    <a:p>
                      <a:pPr algn="ctr"/>
                      <a:r>
                        <a:rPr lang="en-GB"/>
                        <a:t>TEST</a:t>
                      </a:r>
                    </a:p>
                  </a:txBody>
                  <a:tcPr anchor="ctr"/>
                </a:tc>
                <a:extLst>
                  <a:ext uri="{0D108BD9-81ED-4DB2-BD59-A6C34878D82A}">
                    <a16:rowId xmlns:a16="http://schemas.microsoft.com/office/drawing/2014/main" val="2601326636"/>
                  </a:ext>
                </a:extLst>
              </a:tr>
              <a:tr h="612279">
                <a:tc>
                  <a:txBody>
                    <a:bodyPr/>
                    <a:lstStyle/>
                    <a:p>
                      <a:pPr lvl="0" algn="ctr">
                        <a:buNone/>
                      </a:pPr>
                      <a:r>
                        <a:rPr lang="en-GB"/>
                        <a:t>RMSE</a:t>
                      </a:r>
                    </a:p>
                  </a:txBody>
                  <a:tcPr anchor="ctr"/>
                </a:tc>
                <a:tc>
                  <a:txBody>
                    <a:bodyPr/>
                    <a:lstStyle/>
                    <a:p>
                      <a:pPr algn="ctr"/>
                      <a:r>
                        <a:rPr lang="en-GB"/>
                        <a:t>1.34e-12</a:t>
                      </a:r>
                    </a:p>
                  </a:txBody>
                  <a:tcPr anchor="ctr"/>
                </a:tc>
                <a:tc>
                  <a:txBody>
                    <a:bodyPr/>
                    <a:lstStyle/>
                    <a:p>
                      <a:pPr algn="ctr"/>
                      <a:r>
                        <a:rPr lang="en-GB"/>
                        <a:t>504.449</a:t>
                      </a:r>
                    </a:p>
                  </a:txBody>
                  <a:tcPr anchor="ctr"/>
                </a:tc>
                <a:extLst>
                  <a:ext uri="{0D108BD9-81ED-4DB2-BD59-A6C34878D82A}">
                    <a16:rowId xmlns:a16="http://schemas.microsoft.com/office/drawing/2014/main" val="3442178111"/>
                  </a:ext>
                </a:extLst>
              </a:tr>
              <a:tr h="612279">
                <a:tc>
                  <a:txBody>
                    <a:bodyPr/>
                    <a:lstStyle/>
                    <a:p>
                      <a:pPr lvl="0" algn="ctr">
                        <a:buNone/>
                      </a:pPr>
                      <a:r>
                        <a:rPr lang="en-GB" sz="1800" b="0" i="0" u="none" strike="noStrike" noProof="0">
                          <a:latin typeface="Calisto MT"/>
                        </a:rPr>
                        <a:t>R²</a:t>
                      </a:r>
                      <a:endParaRPr lang="en-US"/>
                    </a:p>
                  </a:txBody>
                  <a:tcPr anchor="ctr"/>
                </a:tc>
                <a:tc>
                  <a:txBody>
                    <a:bodyPr/>
                    <a:lstStyle/>
                    <a:p>
                      <a:pPr algn="ctr"/>
                      <a:r>
                        <a:rPr lang="en-GB"/>
                        <a:t>1</a:t>
                      </a:r>
                    </a:p>
                  </a:txBody>
                  <a:tcPr anchor="ctr"/>
                </a:tc>
                <a:tc>
                  <a:txBody>
                    <a:bodyPr/>
                    <a:lstStyle/>
                    <a:p>
                      <a:pPr algn="ctr"/>
                      <a:r>
                        <a:rPr lang="en-GB"/>
                        <a:t>0.972589</a:t>
                      </a:r>
                    </a:p>
                  </a:txBody>
                  <a:tcPr anchor="ctr"/>
                </a:tc>
                <a:extLst>
                  <a:ext uri="{0D108BD9-81ED-4DB2-BD59-A6C34878D82A}">
                    <a16:rowId xmlns:a16="http://schemas.microsoft.com/office/drawing/2014/main" val="3554257866"/>
                  </a:ext>
                </a:extLst>
              </a:tr>
              <a:tr h="612279">
                <a:tc>
                  <a:txBody>
                    <a:bodyPr/>
                    <a:lstStyle/>
                    <a:p>
                      <a:pPr lvl="0" algn="ctr">
                        <a:buNone/>
                      </a:pPr>
                      <a:r>
                        <a:rPr lang="en-GB"/>
                        <a:t>MAE</a:t>
                      </a:r>
                    </a:p>
                  </a:txBody>
                  <a:tcPr anchor="ctr"/>
                </a:tc>
                <a:tc>
                  <a:txBody>
                    <a:bodyPr/>
                    <a:lstStyle/>
                    <a:p>
                      <a:pPr algn="ctr"/>
                      <a:r>
                        <a:rPr lang="en-GB"/>
                        <a:t>8.419e-13</a:t>
                      </a:r>
                    </a:p>
                  </a:txBody>
                  <a:tcPr anchor="ctr"/>
                </a:tc>
                <a:tc>
                  <a:txBody>
                    <a:bodyPr/>
                    <a:lstStyle/>
                    <a:p>
                      <a:pPr algn="ctr"/>
                      <a:r>
                        <a:rPr lang="en-GB"/>
                        <a:t>395.6974</a:t>
                      </a:r>
                    </a:p>
                  </a:txBody>
                  <a:tcPr anchor="ctr"/>
                </a:tc>
                <a:extLst>
                  <a:ext uri="{0D108BD9-81ED-4DB2-BD59-A6C34878D82A}">
                    <a16:rowId xmlns:a16="http://schemas.microsoft.com/office/drawing/2014/main" val="2279853248"/>
                  </a:ext>
                </a:extLst>
              </a:tr>
              <a:tr h="612279">
                <a:tc>
                  <a:txBody>
                    <a:bodyPr/>
                    <a:lstStyle/>
                    <a:p>
                      <a:pPr lvl="0" algn="ctr">
                        <a:buNone/>
                      </a:pPr>
                      <a:r>
                        <a:rPr lang="en-GB"/>
                        <a:t>MAPE</a:t>
                      </a:r>
                    </a:p>
                  </a:txBody>
                  <a:tcPr anchor="ctr"/>
                </a:tc>
                <a:tc>
                  <a:txBody>
                    <a:bodyPr/>
                    <a:lstStyle/>
                    <a:p>
                      <a:pPr algn="ctr"/>
                      <a:r>
                        <a:rPr lang="en-GB"/>
                        <a:t>1.679e-16</a:t>
                      </a:r>
                    </a:p>
                  </a:txBody>
                  <a:tcPr anchor="ctr"/>
                </a:tc>
                <a:tc>
                  <a:txBody>
                    <a:bodyPr/>
                    <a:lstStyle/>
                    <a:p>
                      <a:pPr algn="ctr"/>
                      <a:r>
                        <a:rPr lang="en-GB"/>
                        <a:t>0.07067</a:t>
                      </a:r>
                    </a:p>
                  </a:txBody>
                  <a:tcPr anchor="ctr"/>
                </a:tc>
                <a:extLst>
                  <a:ext uri="{0D108BD9-81ED-4DB2-BD59-A6C34878D82A}">
                    <a16:rowId xmlns:a16="http://schemas.microsoft.com/office/drawing/2014/main" val="1671208246"/>
                  </a:ext>
                </a:extLst>
              </a:tr>
              <a:tr h="612279">
                <a:tc>
                  <a:txBody>
                    <a:bodyPr/>
                    <a:lstStyle/>
                    <a:p>
                      <a:pPr lvl="0" algn="ctr">
                        <a:buNone/>
                      </a:pPr>
                      <a:r>
                        <a:rPr lang="en-GB"/>
                        <a:t>Accuracy</a:t>
                      </a:r>
                    </a:p>
                  </a:txBody>
                  <a:tcPr anchor="ctr"/>
                </a:tc>
                <a:tc>
                  <a:txBody>
                    <a:bodyPr/>
                    <a:lstStyle/>
                    <a:p>
                      <a:pPr lvl="0" algn="ctr">
                        <a:buNone/>
                      </a:pPr>
                      <a:r>
                        <a:rPr lang="en-GB"/>
                        <a:t>99.99</a:t>
                      </a:r>
                    </a:p>
                  </a:txBody>
                  <a:tcPr anchor="ctr"/>
                </a:tc>
                <a:tc>
                  <a:txBody>
                    <a:bodyPr/>
                    <a:lstStyle/>
                    <a:p>
                      <a:pPr lvl="0" algn="ctr">
                        <a:buNone/>
                      </a:pPr>
                      <a:r>
                        <a:rPr lang="en-GB"/>
                        <a:t>93.96921</a:t>
                      </a:r>
                    </a:p>
                  </a:txBody>
                  <a:tcPr anchor="ctr"/>
                </a:tc>
                <a:extLst>
                  <a:ext uri="{0D108BD9-81ED-4DB2-BD59-A6C34878D82A}">
                    <a16:rowId xmlns:a16="http://schemas.microsoft.com/office/drawing/2014/main" val="2814426720"/>
                  </a:ext>
                </a:extLst>
              </a:tr>
            </a:tbl>
          </a:graphicData>
        </a:graphic>
      </p:graphicFrame>
    </p:spTree>
    <p:extLst>
      <p:ext uri="{BB962C8B-B14F-4D97-AF65-F5344CB8AC3E}">
        <p14:creationId xmlns:p14="http://schemas.microsoft.com/office/powerpoint/2010/main" val="3202744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17E82-5776-8453-61C2-3835D11BB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33474A-B457-715E-4270-11CEBF593E14}"/>
              </a:ext>
            </a:extLst>
          </p:cNvPr>
          <p:cNvSpPr>
            <a:spLocks noGrp="1"/>
          </p:cNvSpPr>
          <p:nvPr>
            <p:ph type="title"/>
          </p:nvPr>
        </p:nvSpPr>
        <p:spPr/>
        <p:txBody>
          <a:bodyPr/>
          <a:lstStyle/>
          <a:p>
            <a:r>
              <a:rPr lang="en-GB" err="1"/>
              <a:t>VIı</a:t>
            </a:r>
            <a:r>
              <a:rPr lang="en-GB"/>
              <a:t>. COnclusıon</a:t>
            </a:r>
          </a:p>
        </p:txBody>
      </p:sp>
      <p:sp>
        <p:nvSpPr>
          <p:cNvPr id="3" name="Text Placeholder 2">
            <a:extLst>
              <a:ext uri="{FF2B5EF4-FFF2-40B4-BE49-F238E27FC236}">
                <a16:creationId xmlns:a16="http://schemas.microsoft.com/office/drawing/2014/main" id="{08897D41-86CC-9F41-CC88-ED315F5195B3}"/>
              </a:ext>
            </a:extLst>
          </p:cNvPr>
          <p:cNvSpPr>
            <a:spLocks noGrp="1"/>
          </p:cNvSpPr>
          <p:nvPr>
            <p:ph type="body" idx="1"/>
          </p:nvPr>
        </p:nvSpPr>
        <p:spPr/>
        <p:txBody>
          <a:bodyPr/>
          <a:lstStyle/>
          <a:p>
            <a:endParaRPr lang="en-GB"/>
          </a:p>
        </p:txBody>
      </p:sp>
      <p:sp>
        <p:nvSpPr>
          <p:cNvPr id="4" name="Date Placeholder 3">
            <a:extLst>
              <a:ext uri="{FF2B5EF4-FFF2-40B4-BE49-F238E27FC236}">
                <a16:creationId xmlns:a16="http://schemas.microsoft.com/office/drawing/2014/main" id="{95171DF6-D6E0-D5FA-B001-D71F7043D28F}"/>
              </a:ext>
            </a:extLst>
          </p:cNvPr>
          <p:cNvSpPr>
            <a:spLocks noGrp="1"/>
          </p:cNvSpPr>
          <p:nvPr>
            <p:ph type="dt" sz="half" idx="10"/>
          </p:nvPr>
        </p:nvSpPr>
        <p:spPr/>
        <p:txBody>
          <a:bodyPr/>
          <a:lstStyle/>
          <a:p>
            <a:fld id="{2AD2B81B-7622-4C31-A90B-A8135A7C37AC}" type="datetime1">
              <a:t>10.06.2025</a:t>
            </a:fld>
            <a:endParaRPr lang="en-US"/>
          </a:p>
        </p:txBody>
      </p:sp>
      <p:sp>
        <p:nvSpPr>
          <p:cNvPr id="5" name="Footer Placeholder 4">
            <a:extLst>
              <a:ext uri="{FF2B5EF4-FFF2-40B4-BE49-F238E27FC236}">
                <a16:creationId xmlns:a16="http://schemas.microsoft.com/office/drawing/2014/main" id="{8435AD2E-2DE2-42CD-560F-66C841CC0A4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9D58C60-83B6-1DC5-3588-B45123AD37C3}"/>
              </a:ext>
            </a:extLst>
          </p:cNvPr>
          <p:cNvSpPr>
            <a:spLocks noGrp="1"/>
          </p:cNvSpPr>
          <p:nvPr>
            <p:ph type="sldNum" sz="quarter" idx="12"/>
          </p:nvPr>
        </p:nvSpPr>
        <p:spPr/>
        <p:txBody>
          <a:bodyPr/>
          <a:lstStyle/>
          <a:p>
            <a:fld id="{E30AF5A0-43BB-4336-8627-9123B9144D80}" type="slidenum">
              <a:rPr lang="en-US" dirty="0"/>
              <a:t>47</a:t>
            </a:fld>
            <a:endParaRPr lang="en-US"/>
          </a:p>
        </p:txBody>
      </p:sp>
    </p:spTree>
    <p:extLst>
      <p:ext uri="{BB962C8B-B14F-4D97-AF65-F5344CB8AC3E}">
        <p14:creationId xmlns:p14="http://schemas.microsoft.com/office/powerpoint/2010/main" val="1282704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2C436-A022-07A1-FCA7-0ED2A9C4A6FF}"/>
              </a:ext>
            </a:extLst>
          </p:cNvPr>
          <p:cNvSpPr>
            <a:spLocks noGrp="1"/>
          </p:cNvSpPr>
          <p:nvPr>
            <p:ph type="title"/>
          </p:nvPr>
        </p:nvSpPr>
        <p:spPr/>
        <p:txBody>
          <a:bodyPr/>
          <a:lstStyle/>
          <a:p>
            <a:r>
              <a:rPr lang="en-GB" err="1"/>
              <a:t>conclusıon</a:t>
            </a:r>
          </a:p>
        </p:txBody>
      </p:sp>
      <p:sp>
        <p:nvSpPr>
          <p:cNvPr id="3" name="Content Placeholder 2">
            <a:extLst>
              <a:ext uri="{FF2B5EF4-FFF2-40B4-BE49-F238E27FC236}">
                <a16:creationId xmlns:a16="http://schemas.microsoft.com/office/drawing/2014/main" id="{7EDBDE8A-412C-B0D9-E3F1-8EE6907877A6}"/>
              </a:ext>
            </a:extLst>
          </p:cNvPr>
          <p:cNvSpPr>
            <a:spLocks noGrp="1"/>
          </p:cNvSpPr>
          <p:nvPr>
            <p:ph idx="1"/>
          </p:nvPr>
        </p:nvSpPr>
        <p:spPr/>
        <p:txBody>
          <a:bodyPr vert="horz" lIns="91440" tIns="45720" rIns="91440" bIns="45720" rtlCol="0" anchor="t">
            <a:normAutofit/>
          </a:bodyPr>
          <a:lstStyle/>
          <a:p>
            <a:r>
              <a:rPr lang="en-GB"/>
              <a:t>Using walk-forward approach, we implemented LSTM, GRU, and polynomial regression models to make 1-day and 15-day predictions of BIST 100 Index.  From our evaluation metrics we conclude that our models are sufficient to predict the 1-day values of BIST 100 Index. Although the accuracy of predictions are lower in times of sharply increased volatility, evaluation metrics indicate that 15-day predictions are decent. Their response the increased volatility can be addressed in further studies.</a:t>
            </a:r>
          </a:p>
        </p:txBody>
      </p:sp>
      <p:sp>
        <p:nvSpPr>
          <p:cNvPr id="4" name="Date Placeholder 3">
            <a:extLst>
              <a:ext uri="{FF2B5EF4-FFF2-40B4-BE49-F238E27FC236}">
                <a16:creationId xmlns:a16="http://schemas.microsoft.com/office/drawing/2014/main" id="{F64802DC-0D10-2068-5F7B-FCED2BD60D18}"/>
              </a:ext>
            </a:extLst>
          </p:cNvPr>
          <p:cNvSpPr>
            <a:spLocks noGrp="1"/>
          </p:cNvSpPr>
          <p:nvPr>
            <p:ph type="dt" sz="half" idx="10"/>
          </p:nvPr>
        </p:nvSpPr>
        <p:spPr/>
        <p:txBody>
          <a:bodyPr/>
          <a:lstStyle/>
          <a:p>
            <a:fld id="{82E61EB6-CA23-42E8-9842-F7F1BFE41CD0}" type="datetime1">
              <a:rPr lang="tr-TR"/>
              <a:t>10.06.2025</a:t>
            </a:fld>
            <a:endParaRPr lang="en-US"/>
          </a:p>
        </p:txBody>
      </p:sp>
      <p:sp>
        <p:nvSpPr>
          <p:cNvPr id="5" name="Footer Placeholder 4">
            <a:extLst>
              <a:ext uri="{FF2B5EF4-FFF2-40B4-BE49-F238E27FC236}">
                <a16:creationId xmlns:a16="http://schemas.microsoft.com/office/drawing/2014/main" id="{B1D68827-ADBB-5317-BE04-89F62E664F2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37FFC68-0334-5C03-2104-508E882F721E}"/>
              </a:ext>
            </a:extLst>
          </p:cNvPr>
          <p:cNvSpPr>
            <a:spLocks noGrp="1"/>
          </p:cNvSpPr>
          <p:nvPr>
            <p:ph type="sldNum" sz="quarter" idx="12"/>
          </p:nvPr>
        </p:nvSpPr>
        <p:spPr/>
        <p:txBody>
          <a:bodyPr/>
          <a:lstStyle/>
          <a:p>
            <a:fld id="{E30AF5A0-43BB-4336-8627-9123B9144D80}" type="slidenum">
              <a:rPr lang="en-US" dirty="0"/>
              <a:t>48</a:t>
            </a:fld>
            <a:endParaRPr lang="en-US"/>
          </a:p>
        </p:txBody>
      </p:sp>
    </p:spTree>
    <p:extLst>
      <p:ext uri="{BB962C8B-B14F-4D97-AF65-F5344CB8AC3E}">
        <p14:creationId xmlns:p14="http://schemas.microsoft.com/office/powerpoint/2010/main" val="94893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D19D-76FF-FC92-118E-D6FB3E51B1F1}"/>
              </a:ext>
            </a:extLst>
          </p:cNvPr>
          <p:cNvSpPr>
            <a:spLocks noGrp="1"/>
          </p:cNvSpPr>
          <p:nvPr>
            <p:ph type="title"/>
          </p:nvPr>
        </p:nvSpPr>
        <p:spPr>
          <a:xfrm>
            <a:off x="750792" y="2475923"/>
            <a:ext cx="10691265" cy="1687553"/>
          </a:xfrm>
        </p:spPr>
        <p:txBody>
          <a:bodyPr>
            <a:normAutofit/>
          </a:bodyPr>
          <a:lstStyle/>
          <a:p>
            <a:pPr algn="ctr"/>
            <a:r>
              <a:rPr lang="tr-TR" dirty="0" err="1">
                <a:latin typeface="Calibri"/>
                <a:ea typeface="Calibri"/>
                <a:cs typeface="helvetica"/>
              </a:rPr>
              <a:t>Thank</a:t>
            </a:r>
            <a:r>
              <a:rPr lang="tr-TR" dirty="0">
                <a:latin typeface="Calibri"/>
                <a:ea typeface="Calibri"/>
                <a:cs typeface="helvetica"/>
              </a:rPr>
              <a:t> </a:t>
            </a:r>
            <a:r>
              <a:rPr lang="tr-TR" dirty="0" err="1">
                <a:latin typeface="Calibri"/>
                <a:ea typeface="Calibri"/>
                <a:cs typeface="helvetica"/>
              </a:rPr>
              <a:t>you</a:t>
            </a:r>
            <a:r>
              <a:rPr lang="tr-TR" dirty="0">
                <a:latin typeface="Calibri"/>
                <a:ea typeface="Calibri"/>
                <a:cs typeface="helvetica"/>
              </a:rPr>
              <a:t> </a:t>
            </a:r>
            <a:r>
              <a:rPr lang="tr-TR" dirty="0" err="1">
                <a:latin typeface="Calibri"/>
                <a:ea typeface="Calibri"/>
                <a:cs typeface="helvetica"/>
              </a:rPr>
              <a:t>for</a:t>
            </a:r>
            <a:r>
              <a:rPr lang="tr-TR" dirty="0">
                <a:latin typeface="Calibri"/>
                <a:ea typeface="Calibri"/>
                <a:cs typeface="helvetica"/>
              </a:rPr>
              <a:t> </a:t>
            </a:r>
            <a:r>
              <a:rPr lang="tr-TR" dirty="0" err="1">
                <a:latin typeface="Calibri"/>
                <a:ea typeface="Calibri"/>
                <a:cs typeface="helvetica"/>
              </a:rPr>
              <a:t>lIstenIng</a:t>
            </a:r>
            <a:r>
              <a:rPr lang="tr-TR" dirty="0">
                <a:latin typeface="Calibri"/>
                <a:ea typeface="Calibri"/>
                <a:cs typeface="helvetica"/>
              </a:rPr>
              <a:t> </a:t>
            </a:r>
            <a:r>
              <a:rPr lang="tr-TR" dirty="0" err="1">
                <a:latin typeface="Calibri"/>
                <a:ea typeface="Calibri"/>
                <a:cs typeface="helvetica"/>
              </a:rPr>
              <a:t>to</a:t>
            </a:r>
            <a:r>
              <a:rPr lang="tr-TR" dirty="0">
                <a:latin typeface="Calibri"/>
                <a:ea typeface="Calibri"/>
                <a:cs typeface="helvetica"/>
              </a:rPr>
              <a:t> </a:t>
            </a:r>
            <a:r>
              <a:rPr lang="tr-TR" dirty="0" err="1">
                <a:latin typeface="Calibri"/>
                <a:ea typeface="Calibri"/>
                <a:cs typeface="helvetica"/>
              </a:rPr>
              <a:t>our</a:t>
            </a:r>
            <a:r>
              <a:rPr lang="tr-TR" dirty="0">
                <a:latin typeface="Calibri"/>
                <a:ea typeface="Calibri"/>
                <a:cs typeface="helvetica"/>
              </a:rPr>
              <a:t> </a:t>
            </a:r>
            <a:r>
              <a:rPr lang="tr-TR" dirty="0" err="1">
                <a:latin typeface="Calibri"/>
                <a:ea typeface="Calibri"/>
                <a:cs typeface="helvetica"/>
              </a:rPr>
              <a:t>presentatIon</a:t>
            </a:r>
            <a:r>
              <a:rPr lang="tr-TR" dirty="0">
                <a:latin typeface="Calibri"/>
                <a:ea typeface="Calibri"/>
                <a:cs typeface="helvetica"/>
              </a:rPr>
              <a:t> </a:t>
            </a:r>
            <a:r>
              <a:rPr lang="tr-TR" dirty="0" err="1">
                <a:latin typeface="Calibri"/>
                <a:ea typeface="Calibri"/>
                <a:cs typeface="helvetica"/>
              </a:rPr>
              <a:t>and</a:t>
            </a:r>
            <a:r>
              <a:rPr lang="tr-TR" dirty="0">
                <a:latin typeface="Calibri"/>
                <a:ea typeface="Calibri"/>
                <a:cs typeface="helvetica"/>
              </a:rPr>
              <a:t> </a:t>
            </a:r>
            <a:r>
              <a:rPr lang="tr-TR" dirty="0" err="1">
                <a:latin typeface="Calibri"/>
                <a:ea typeface="Calibri"/>
                <a:cs typeface="helvetica"/>
              </a:rPr>
              <a:t>for</a:t>
            </a:r>
            <a:r>
              <a:rPr lang="tr-TR" dirty="0">
                <a:latin typeface="Calibri"/>
                <a:ea typeface="Calibri"/>
                <a:cs typeface="helvetica"/>
              </a:rPr>
              <a:t> </a:t>
            </a:r>
            <a:r>
              <a:rPr lang="tr-TR" dirty="0" err="1">
                <a:latin typeface="Calibri"/>
                <a:ea typeface="Calibri"/>
                <a:cs typeface="helvetica"/>
              </a:rPr>
              <a:t>your</a:t>
            </a:r>
            <a:r>
              <a:rPr lang="tr-TR" dirty="0">
                <a:latin typeface="Calibri"/>
                <a:ea typeface="Calibri"/>
                <a:cs typeface="helvetica"/>
              </a:rPr>
              <a:t> </a:t>
            </a:r>
            <a:r>
              <a:rPr lang="tr-TR" dirty="0" err="1">
                <a:latin typeface="Calibri"/>
                <a:ea typeface="Calibri"/>
                <a:cs typeface="helvetica"/>
              </a:rPr>
              <a:t>tIme</a:t>
            </a:r>
            <a:r>
              <a:rPr lang="tr-TR" dirty="0">
                <a:latin typeface="Calibri"/>
                <a:ea typeface="Calibri"/>
                <a:cs typeface="helvetica"/>
              </a:rPr>
              <a:t> </a:t>
            </a:r>
            <a:r>
              <a:rPr lang="tr-TR" dirty="0" err="1">
                <a:latin typeface="Calibri"/>
                <a:ea typeface="Calibri"/>
                <a:cs typeface="helvetica"/>
              </a:rPr>
              <a:t>to</a:t>
            </a:r>
            <a:r>
              <a:rPr lang="tr-TR" dirty="0">
                <a:latin typeface="Calibri"/>
                <a:ea typeface="Calibri"/>
                <a:cs typeface="helvetica"/>
              </a:rPr>
              <a:t> </a:t>
            </a:r>
            <a:r>
              <a:rPr lang="tr-TR" dirty="0" err="1">
                <a:latin typeface="Calibri"/>
                <a:ea typeface="Calibri"/>
                <a:cs typeface="helvetica"/>
              </a:rPr>
              <a:t>joIn</a:t>
            </a:r>
            <a:r>
              <a:rPr lang="tr-TR" dirty="0">
                <a:latin typeface="Calibri"/>
                <a:ea typeface="Calibri"/>
                <a:cs typeface="helvetica"/>
              </a:rPr>
              <a:t> us.</a:t>
            </a:r>
            <a:endParaRPr lang="tr-TR" dirty="0">
              <a:latin typeface="Calibri"/>
              <a:ea typeface="Calibri"/>
            </a:endParaRPr>
          </a:p>
          <a:p>
            <a:pPr algn="ctr"/>
            <a:endParaRPr lang="tr-TR" dirty="0"/>
          </a:p>
        </p:txBody>
      </p:sp>
      <p:sp>
        <p:nvSpPr>
          <p:cNvPr id="4" name="Date Placeholder 3">
            <a:extLst>
              <a:ext uri="{FF2B5EF4-FFF2-40B4-BE49-F238E27FC236}">
                <a16:creationId xmlns:a16="http://schemas.microsoft.com/office/drawing/2014/main" id="{26F6447B-93F0-1B7C-3290-171EDD9865E9}"/>
              </a:ext>
            </a:extLst>
          </p:cNvPr>
          <p:cNvSpPr>
            <a:spLocks noGrp="1"/>
          </p:cNvSpPr>
          <p:nvPr>
            <p:ph type="dt" sz="half" idx="10"/>
          </p:nvPr>
        </p:nvSpPr>
        <p:spPr/>
        <p:txBody>
          <a:bodyPr/>
          <a:lstStyle/>
          <a:p>
            <a:fld id="{883F0951-9240-438E-9458-096B7937FCF6}" type="datetime1">
              <a:rPr lang="tr-TR"/>
              <a:t>10.06.2025</a:t>
            </a:fld>
            <a:endParaRPr lang="en-US"/>
          </a:p>
        </p:txBody>
      </p:sp>
      <p:sp>
        <p:nvSpPr>
          <p:cNvPr id="5" name="Footer Placeholder 4">
            <a:extLst>
              <a:ext uri="{FF2B5EF4-FFF2-40B4-BE49-F238E27FC236}">
                <a16:creationId xmlns:a16="http://schemas.microsoft.com/office/drawing/2014/main" id="{8F39ABB0-5EA8-CC68-1E5F-D9BD136B439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D5FA12D-C178-D5F5-A9DD-2E433155C2BA}"/>
              </a:ext>
            </a:extLst>
          </p:cNvPr>
          <p:cNvSpPr>
            <a:spLocks noGrp="1"/>
          </p:cNvSpPr>
          <p:nvPr>
            <p:ph type="sldNum" sz="quarter" idx="12"/>
          </p:nvPr>
        </p:nvSpPr>
        <p:spPr/>
        <p:txBody>
          <a:bodyPr/>
          <a:lstStyle/>
          <a:p>
            <a:fld id="{E30AF5A0-43BB-4336-8627-9123B9144D80}" type="slidenum">
              <a:rPr lang="en-US" dirty="0"/>
              <a:t>49</a:t>
            </a:fld>
            <a:endParaRPr lang="en-US"/>
          </a:p>
        </p:txBody>
      </p:sp>
    </p:spTree>
    <p:extLst>
      <p:ext uri="{BB962C8B-B14F-4D97-AF65-F5344CB8AC3E}">
        <p14:creationId xmlns:p14="http://schemas.microsoft.com/office/powerpoint/2010/main" val="3533610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F4A9DB-B782-B532-03A0-2DAEDC177955}"/>
              </a:ext>
            </a:extLst>
          </p:cNvPr>
          <p:cNvSpPr>
            <a:spLocks noGrp="1"/>
          </p:cNvSpPr>
          <p:nvPr>
            <p:ph type="dt" sz="half" idx="10"/>
          </p:nvPr>
        </p:nvSpPr>
        <p:spPr/>
        <p:txBody>
          <a:bodyPr/>
          <a:lstStyle/>
          <a:p>
            <a:fld id="{4D9BA1B0-1618-4292-8138-9E98C7494AF2}" type="datetime1">
              <a:rPr lang="tr-TR"/>
              <a:t>10.06.2025</a:t>
            </a:fld>
            <a:endParaRPr lang="en-US"/>
          </a:p>
        </p:txBody>
      </p:sp>
      <p:sp>
        <p:nvSpPr>
          <p:cNvPr id="5" name="Footer Placeholder 4">
            <a:extLst>
              <a:ext uri="{FF2B5EF4-FFF2-40B4-BE49-F238E27FC236}">
                <a16:creationId xmlns:a16="http://schemas.microsoft.com/office/drawing/2014/main" id="{5EB377CD-2119-651F-4A74-5E53B8F5A93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D68B09E-E1AC-53BC-E9A8-8289699D2B64}"/>
              </a:ext>
            </a:extLst>
          </p:cNvPr>
          <p:cNvSpPr>
            <a:spLocks noGrp="1"/>
          </p:cNvSpPr>
          <p:nvPr>
            <p:ph type="sldNum" sz="quarter" idx="12"/>
          </p:nvPr>
        </p:nvSpPr>
        <p:spPr/>
        <p:txBody>
          <a:bodyPr/>
          <a:lstStyle/>
          <a:p>
            <a:fld id="{E30AF5A0-43BB-4336-8627-9123B9144D80}" type="slidenum">
              <a:rPr lang="en-US" dirty="0"/>
              <a:t>5</a:t>
            </a:fld>
            <a:endParaRPr lang="en-US"/>
          </a:p>
        </p:txBody>
      </p:sp>
      <p:sp>
        <p:nvSpPr>
          <p:cNvPr id="8" name="Text Placeholder 2">
            <a:extLst>
              <a:ext uri="{FF2B5EF4-FFF2-40B4-BE49-F238E27FC236}">
                <a16:creationId xmlns:a16="http://schemas.microsoft.com/office/drawing/2014/main" id="{DF54EC57-0701-F7B2-D0FE-B70EC572760E}"/>
              </a:ext>
            </a:extLst>
          </p:cNvPr>
          <p:cNvSpPr txBox="1">
            <a:spLocks/>
          </p:cNvSpPr>
          <p:nvPr/>
        </p:nvSpPr>
        <p:spPr>
          <a:xfrm>
            <a:off x="712546" y="1918491"/>
            <a:ext cx="5891979" cy="3248305"/>
          </a:xfrm>
          <a:prstGeom prst="rect">
            <a:avLst/>
          </a:prstGeom>
        </p:spPr>
        <p:txBody>
          <a:bodyPr vert="horz" lIns="91440" tIns="45720" rIns="91440" bIns="45720" rtlCol="0" anchor="t">
            <a:normAutofit fontScale="70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GB" sz="2900" b="1" dirty="0">
                <a:solidFill>
                  <a:srgbClr val="000000"/>
                </a:solidFill>
                <a:ea typeface="+mn-lt"/>
                <a:cs typeface="+mn-lt"/>
              </a:rPr>
              <a:t>Why LSTM and GRU?</a:t>
            </a:r>
            <a:endParaRPr lang="tr-TR" sz="2900" b="1" dirty="0">
              <a:solidFill>
                <a:srgbClr val="000000"/>
              </a:solidFill>
            </a:endParaRPr>
          </a:p>
          <a:p>
            <a:pPr marL="342900" indent="-342900" algn="just">
              <a:buFont typeface="Arial" panose="020B0604020202020204" pitchFamily="34" charset="0"/>
              <a:buChar char="•"/>
            </a:pPr>
            <a:r>
              <a:rPr lang="en-GB" sz="2900" dirty="0">
                <a:solidFill>
                  <a:srgbClr val="000000"/>
                </a:solidFill>
                <a:ea typeface="+mn-lt"/>
                <a:cs typeface="+mn-lt"/>
              </a:rPr>
              <a:t>RNN Limitations (vanishing gradient)</a:t>
            </a:r>
          </a:p>
          <a:p>
            <a:pPr algn="just"/>
            <a:r>
              <a:rPr lang="en-GB" sz="2000" dirty="0">
                <a:solidFill>
                  <a:srgbClr val="000000"/>
                </a:solidFill>
                <a:ea typeface="+mn-lt"/>
                <a:cs typeface="+mn-lt"/>
              </a:rPr>
              <a:t>Traditional RNNs </a:t>
            </a:r>
            <a:r>
              <a:rPr lang="tr-TR" sz="2000" dirty="0" err="1">
                <a:solidFill>
                  <a:srgbClr val="000000"/>
                </a:solidFill>
                <a:ea typeface="+mn-lt"/>
                <a:cs typeface="+mn-lt"/>
              </a:rPr>
              <a:t>have</a:t>
            </a:r>
            <a:r>
              <a:rPr lang="tr-TR" sz="2000" dirty="0">
                <a:solidFill>
                  <a:srgbClr val="000000"/>
                </a:solidFill>
                <a:ea typeface="+mn-lt"/>
                <a:cs typeface="+mn-lt"/>
              </a:rPr>
              <a:t> a problem</a:t>
            </a:r>
            <a:r>
              <a:rPr lang="en-GB" sz="2000" dirty="0">
                <a:solidFill>
                  <a:srgbClr val="000000"/>
                </a:solidFill>
                <a:ea typeface="+mn-lt"/>
                <a:cs typeface="+mn-lt"/>
              </a:rPr>
              <a:t> with remembering long-term information during training.</a:t>
            </a:r>
            <a:endParaRPr lang="en-GB" sz="2000" dirty="0"/>
          </a:p>
          <a:p>
            <a:pPr marL="342900" indent="-342900" algn="just">
              <a:buFont typeface="Arial" panose="020B0604020202020204" pitchFamily="34" charset="0"/>
              <a:buChar char="•"/>
            </a:pPr>
            <a:r>
              <a:rPr lang="en-GB" sz="2900" dirty="0">
                <a:solidFill>
                  <a:schemeClr val="tx1"/>
                </a:solidFill>
                <a:ea typeface="+mn-lt"/>
                <a:cs typeface="+mn-lt"/>
              </a:rPr>
              <a:t>LSTM and GRU as Advanced RNN Types</a:t>
            </a:r>
          </a:p>
          <a:p>
            <a:pPr algn="just"/>
            <a:r>
              <a:rPr lang="en-GB" sz="2000" dirty="0">
                <a:solidFill>
                  <a:srgbClr val="000000"/>
                </a:solidFill>
                <a:ea typeface="+mn-lt"/>
                <a:cs typeface="+mn-lt"/>
              </a:rPr>
              <a:t>These models use gating mechanisms to manage information flow and memory.</a:t>
            </a:r>
            <a:endParaRPr lang="en-GB" dirty="0"/>
          </a:p>
          <a:p>
            <a:pPr marL="342900" indent="-342900" algn="just">
              <a:buFont typeface="Arial" panose="020B0604020202020204" pitchFamily="34" charset="0"/>
              <a:buChar char="•"/>
            </a:pPr>
            <a:r>
              <a:rPr lang="en-GB" sz="2900" dirty="0">
                <a:solidFill>
                  <a:srgbClr val="000000"/>
                </a:solidFill>
                <a:ea typeface="+mn-lt"/>
                <a:cs typeface="+mn-lt"/>
              </a:rPr>
              <a:t>Strength in Handling Long-Term Dependencies</a:t>
            </a:r>
            <a:endParaRPr lang="en-GB" sz="2000" dirty="0">
              <a:solidFill>
                <a:srgbClr val="000000"/>
              </a:solidFill>
              <a:ea typeface="+mn-lt"/>
              <a:cs typeface="+mn-lt"/>
            </a:endParaRPr>
          </a:p>
          <a:p>
            <a:pPr algn="just"/>
            <a:r>
              <a:rPr lang="tr-TR" sz="2000" dirty="0" err="1">
                <a:solidFill>
                  <a:srgbClr val="000000"/>
                </a:solidFill>
                <a:ea typeface="+mn-lt"/>
                <a:cs typeface="+mn-lt"/>
              </a:rPr>
              <a:t>Powerful</a:t>
            </a:r>
            <a:r>
              <a:rPr lang="en-GB" sz="2000" dirty="0">
                <a:solidFill>
                  <a:srgbClr val="000000"/>
                </a:solidFill>
                <a:ea typeface="+mn-lt"/>
                <a:cs typeface="+mn-lt"/>
              </a:rPr>
              <a:t> in handling long-term dependencies and sudden changes.</a:t>
            </a:r>
            <a:endParaRPr lang="en-GB" dirty="0"/>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p:txBody>
      </p:sp>
      <p:pic>
        <p:nvPicPr>
          <p:cNvPr id="9" name="Resim 8" descr="diyagram, plan, çizgi içeren bir resim&#10;&#10;Yapay zeka tarafından oluşturulmuş içerik yanlış olabilir.">
            <a:extLst>
              <a:ext uri="{FF2B5EF4-FFF2-40B4-BE49-F238E27FC236}">
                <a16:creationId xmlns:a16="http://schemas.microsoft.com/office/drawing/2014/main" id="{C80B86B5-4220-E8A0-1B15-2E1F3B4ECA55}"/>
              </a:ext>
            </a:extLst>
          </p:cNvPr>
          <p:cNvPicPr>
            <a:picLocks noChangeAspect="1"/>
          </p:cNvPicPr>
          <p:nvPr/>
        </p:nvPicPr>
        <p:blipFill>
          <a:blip r:embed="rId2"/>
          <a:stretch>
            <a:fillRect/>
          </a:stretch>
        </p:blipFill>
        <p:spPr>
          <a:xfrm>
            <a:off x="6759107" y="2473418"/>
            <a:ext cx="5240430" cy="1922368"/>
          </a:xfrm>
          <a:prstGeom prst="rect">
            <a:avLst/>
          </a:prstGeom>
          <a:ln>
            <a:solidFill>
              <a:schemeClr val="tx1"/>
            </a:solidFill>
          </a:ln>
        </p:spPr>
      </p:pic>
    </p:spTree>
    <p:extLst>
      <p:ext uri="{BB962C8B-B14F-4D97-AF65-F5344CB8AC3E}">
        <p14:creationId xmlns:p14="http://schemas.microsoft.com/office/powerpoint/2010/main" val="3887179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A915BB1-C37D-A3C6-B01A-0635314920AF}"/>
              </a:ext>
            </a:extLst>
          </p:cNvPr>
          <p:cNvSpPr>
            <a:spLocks noGrp="1"/>
          </p:cNvSpPr>
          <p:nvPr>
            <p:ph type="dt" sz="half" idx="10"/>
          </p:nvPr>
        </p:nvSpPr>
        <p:spPr/>
        <p:txBody>
          <a:bodyPr/>
          <a:lstStyle/>
          <a:p>
            <a:fld id="{3391FFC9-9752-4BE2-B571-E635CE74E843}" type="datetime1">
              <a:rPr lang="tr-TR"/>
              <a:t>10.06.2025</a:t>
            </a:fld>
            <a:endParaRPr lang="en-US"/>
          </a:p>
        </p:txBody>
      </p:sp>
      <p:sp>
        <p:nvSpPr>
          <p:cNvPr id="5" name="Footer Placeholder 4">
            <a:extLst>
              <a:ext uri="{FF2B5EF4-FFF2-40B4-BE49-F238E27FC236}">
                <a16:creationId xmlns:a16="http://schemas.microsoft.com/office/drawing/2014/main" id="{BCCF16C7-81AB-28E8-37A9-199EA7526A0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66BA697-B3CA-048F-D187-CBD5609DD93D}"/>
              </a:ext>
            </a:extLst>
          </p:cNvPr>
          <p:cNvSpPr>
            <a:spLocks noGrp="1"/>
          </p:cNvSpPr>
          <p:nvPr>
            <p:ph type="sldNum" sz="quarter" idx="12"/>
          </p:nvPr>
        </p:nvSpPr>
        <p:spPr/>
        <p:txBody>
          <a:bodyPr/>
          <a:lstStyle/>
          <a:p>
            <a:fld id="{E30AF5A0-43BB-4336-8627-9123B9144D80}" type="slidenum">
              <a:rPr lang="en-US" dirty="0"/>
              <a:t>6</a:t>
            </a:fld>
            <a:endParaRPr lang="en-US"/>
          </a:p>
        </p:txBody>
      </p:sp>
      <p:sp>
        <p:nvSpPr>
          <p:cNvPr id="10" name="Text Placeholder 2">
            <a:extLst>
              <a:ext uri="{FF2B5EF4-FFF2-40B4-BE49-F238E27FC236}">
                <a16:creationId xmlns:a16="http://schemas.microsoft.com/office/drawing/2014/main" id="{3CA4EC61-0214-8259-CF15-66C126DE996E}"/>
              </a:ext>
            </a:extLst>
          </p:cNvPr>
          <p:cNvSpPr txBox="1">
            <a:spLocks/>
          </p:cNvSpPr>
          <p:nvPr/>
        </p:nvSpPr>
        <p:spPr>
          <a:xfrm>
            <a:off x="712546" y="1918491"/>
            <a:ext cx="5891979" cy="3836684"/>
          </a:xfrm>
          <a:prstGeom prst="rect">
            <a:avLst/>
          </a:prstGeom>
        </p:spPr>
        <p:txBody>
          <a:bodyPr vert="horz" lIns="91440" tIns="45720" rIns="91440" bIns="45720" rtlCol="0" anchor="t">
            <a:normAutofit fontScale="6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GB" sz="3200" b="1" dirty="0">
                <a:solidFill>
                  <a:srgbClr val="000000"/>
                </a:solidFill>
                <a:ea typeface="+mn-lt"/>
                <a:cs typeface="+mn-lt"/>
              </a:rPr>
              <a:t>Turkish Economic Context &amp; Dataset Overview</a:t>
            </a:r>
            <a:endParaRPr lang="tr-TR" sz="3200" dirty="0"/>
          </a:p>
          <a:p>
            <a:pPr marL="342900" indent="-342900" algn="just">
              <a:buFont typeface="Arial" panose="020B0604020202020204" pitchFamily="34" charset="0"/>
              <a:buChar char="•"/>
            </a:pPr>
            <a:r>
              <a:rPr lang="en-GB" sz="3200" dirty="0">
                <a:solidFill>
                  <a:srgbClr val="000000"/>
                </a:solidFill>
                <a:ea typeface="+mn-lt"/>
                <a:cs typeface="+mn-lt"/>
              </a:rPr>
              <a:t>Turkey's Sensitivity to Internal/External Factors</a:t>
            </a:r>
          </a:p>
          <a:p>
            <a:pPr algn="just"/>
            <a:r>
              <a:rPr lang="en-GB" sz="2200" dirty="0">
                <a:solidFill>
                  <a:srgbClr val="000000"/>
                </a:solidFill>
                <a:ea typeface="+mn-lt"/>
                <a:cs typeface="+mn-lt"/>
              </a:rPr>
              <a:t>Exchange rates, inflation, and global crises heavily impact the Turkish market.</a:t>
            </a:r>
            <a:endParaRPr lang="en-GB" sz="2200" dirty="0"/>
          </a:p>
          <a:p>
            <a:pPr marL="342900" indent="-342900" algn="just">
              <a:buFont typeface="Arial" panose="020B0604020202020204" pitchFamily="34" charset="0"/>
              <a:buChar char="•"/>
            </a:pPr>
            <a:r>
              <a:rPr lang="en-GB" sz="3200" dirty="0">
                <a:solidFill>
                  <a:srgbClr val="000000"/>
                </a:solidFill>
                <a:ea typeface="+mn-lt"/>
                <a:cs typeface="+mn-lt"/>
              </a:rPr>
              <a:t>Dataset Range: 2021–2025</a:t>
            </a:r>
          </a:p>
          <a:p>
            <a:pPr algn="just"/>
            <a:r>
              <a:rPr lang="en-GB" dirty="0">
                <a:solidFill>
                  <a:srgbClr val="000000"/>
                </a:solidFill>
                <a:ea typeface="+mn-lt"/>
                <a:cs typeface="+mn-lt"/>
              </a:rPr>
              <a:t>The study uses 4+ years of daily data, capturing both local and global </a:t>
            </a:r>
            <a:r>
              <a:rPr lang="tr-TR" dirty="0" err="1">
                <a:solidFill>
                  <a:srgbClr val="000000"/>
                </a:solidFill>
                <a:ea typeface="+mn-lt"/>
                <a:cs typeface="+mn-lt"/>
              </a:rPr>
              <a:t>indices</a:t>
            </a:r>
            <a:r>
              <a:rPr lang="en-GB" dirty="0">
                <a:solidFill>
                  <a:srgbClr val="000000"/>
                </a:solidFill>
                <a:ea typeface="+mn-lt"/>
                <a:cs typeface="+mn-lt"/>
              </a:rPr>
              <a:t>.</a:t>
            </a:r>
            <a:endParaRPr lang="en-GB" dirty="0"/>
          </a:p>
          <a:p>
            <a:pPr marL="342900" indent="-342900" algn="just">
              <a:buFont typeface="Arial" panose="020B0604020202020204" pitchFamily="34" charset="0"/>
              <a:buChar char="•"/>
            </a:pPr>
            <a:r>
              <a:rPr lang="en-GB" sz="3200" dirty="0">
                <a:solidFill>
                  <a:srgbClr val="000000"/>
                </a:solidFill>
                <a:ea typeface="+mn-lt"/>
                <a:cs typeface="+mn-lt"/>
              </a:rPr>
              <a:t>Wide Range of Features: Macroeconomic, Global, technical</a:t>
            </a:r>
          </a:p>
          <a:p>
            <a:pPr algn="just"/>
            <a:r>
              <a:rPr lang="en-GB" dirty="0">
                <a:solidFill>
                  <a:srgbClr val="000000"/>
                </a:solidFill>
                <a:ea typeface="+mn-lt"/>
                <a:cs typeface="+mn-lt"/>
              </a:rPr>
              <a:t>The dataset includes over 50 features from various economic and financial sources.</a:t>
            </a:r>
            <a:endParaRPr lang="en-GB" dirty="0"/>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p:txBody>
      </p:sp>
      <p:pic>
        <p:nvPicPr>
          <p:cNvPr id="11" name="Resim 10" descr="metin, ekran görüntüsü, yazı tipi, kırmızı içeren bir resim&#10;&#10;Yapay zeka tarafından oluşturulmuş içerik yanlış olabilir.">
            <a:extLst>
              <a:ext uri="{FF2B5EF4-FFF2-40B4-BE49-F238E27FC236}">
                <a16:creationId xmlns:a16="http://schemas.microsoft.com/office/drawing/2014/main" id="{795BD365-227F-7D7E-1A0F-1FB16456C17D}"/>
              </a:ext>
            </a:extLst>
          </p:cNvPr>
          <p:cNvPicPr>
            <a:picLocks noChangeAspect="1"/>
          </p:cNvPicPr>
          <p:nvPr/>
        </p:nvPicPr>
        <p:blipFill>
          <a:blip r:embed="rId2"/>
          <a:stretch>
            <a:fillRect/>
          </a:stretch>
        </p:blipFill>
        <p:spPr>
          <a:xfrm>
            <a:off x="7118129" y="1916273"/>
            <a:ext cx="4794452" cy="3218366"/>
          </a:xfrm>
          <a:prstGeom prst="rect">
            <a:avLst/>
          </a:prstGeom>
          <a:ln>
            <a:solidFill>
              <a:schemeClr val="tx1"/>
            </a:solidFill>
          </a:ln>
        </p:spPr>
      </p:pic>
    </p:spTree>
    <p:extLst>
      <p:ext uri="{BB962C8B-B14F-4D97-AF65-F5344CB8AC3E}">
        <p14:creationId xmlns:p14="http://schemas.microsoft.com/office/powerpoint/2010/main" val="2084257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3ADAE-3628-C625-0FB7-16766A97CA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A8FAC-90CB-5678-E163-DD44E6D15571}"/>
              </a:ext>
            </a:extLst>
          </p:cNvPr>
          <p:cNvSpPr>
            <a:spLocks noGrp="1"/>
          </p:cNvSpPr>
          <p:nvPr>
            <p:ph type="title"/>
          </p:nvPr>
        </p:nvSpPr>
        <p:spPr>
          <a:xfrm>
            <a:off x="715383" y="610142"/>
            <a:ext cx="10632067" cy="1193699"/>
          </a:xfrm>
        </p:spPr>
        <p:txBody>
          <a:bodyPr/>
          <a:lstStyle/>
          <a:p>
            <a:r>
              <a:rPr lang="en-GB" err="1"/>
              <a:t>Iı</a:t>
            </a:r>
            <a:r>
              <a:rPr lang="en-GB"/>
              <a:t>. </a:t>
            </a:r>
            <a:r>
              <a:rPr lang="en-GB" err="1"/>
              <a:t>LıtERATURE</a:t>
            </a:r>
            <a:r>
              <a:rPr lang="en-GB"/>
              <a:t> REVIEW</a:t>
            </a:r>
          </a:p>
        </p:txBody>
      </p:sp>
      <p:sp>
        <p:nvSpPr>
          <p:cNvPr id="4" name="Date Placeholder 3">
            <a:extLst>
              <a:ext uri="{FF2B5EF4-FFF2-40B4-BE49-F238E27FC236}">
                <a16:creationId xmlns:a16="http://schemas.microsoft.com/office/drawing/2014/main" id="{B6533AAE-E110-0605-DB49-2630B3965351}"/>
              </a:ext>
            </a:extLst>
          </p:cNvPr>
          <p:cNvSpPr>
            <a:spLocks noGrp="1"/>
          </p:cNvSpPr>
          <p:nvPr>
            <p:ph type="dt" sz="half" idx="10"/>
          </p:nvPr>
        </p:nvSpPr>
        <p:spPr/>
        <p:txBody>
          <a:bodyPr/>
          <a:lstStyle/>
          <a:p>
            <a:fld id="{D69725D1-B0CE-4F94-9098-15CE008C9F94}" type="datetime1">
              <a:rPr lang="tr-TR"/>
              <a:t>10.06.2025</a:t>
            </a:fld>
            <a:endParaRPr lang="en-US"/>
          </a:p>
        </p:txBody>
      </p:sp>
      <p:sp>
        <p:nvSpPr>
          <p:cNvPr id="5" name="Footer Placeholder 4">
            <a:extLst>
              <a:ext uri="{FF2B5EF4-FFF2-40B4-BE49-F238E27FC236}">
                <a16:creationId xmlns:a16="http://schemas.microsoft.com/office/drawing/2014/main" id="{7468B219-6C03-ECA4-2E30-4A03CB11129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E42724-9561-F0CE-EBB1-5DA0D065D6DE}"/>
              </a:ext>
            </a:extLst>
          </p:cNvPr>
          <p:cNvSpPr>
            <a:spLocks noGrp="1"/>
          </p:cNvSpPr>
          <p:nvPr>
            <p:ph type="sldNum" sz="quarter" idx="12"/>
          </p:nvPr>
        </p:nvSpPr>
        <p:spPr/>
        <p:txBody>
          <a:bodyPr/>
          <a:lstStyle/>
          <a:p>
            <a:fld id="{E30AF5A0-43BB-4336-8627-9123B9144D80}" type="slidenum">
              <a:rPr lang="en-US" dirty="0"/>
              <a:t>7</a:t>
            </a:fld>
            <a:endParaRPr lang="en-US"/>
          </a:p>
        </p:txBody>
      </p:sp>
      <p:sp>
        <p:nvSpPr>
          <p:cNvPr id="8" name="Text Placeholder 2">
            <a:extLst>
              <a:ext uri="{FF2B5EF4-FFF2-40B4-BE49-F238E27FC236}">
                <a16:creationId xmlns:a16="http://schemas.microsoft.com/office/drawing/2014/main" id="{09F405F2-D5A0-2FEF-7248-142473AFE06F}"/>
              </a:ext>
            </a:extLst>
          </p:cNvPr>
          <p:cNvSpPr txBox="1">
            <a:spLocks/>
          </p:cNvSpPr>
          <p:nvPr/>
        </p:nvSpPr>
        <p:spPr>
          <a:xfrm>
            <a:off x="712546" y="1918491"/>
            <a:ext cx="5891979" cy="3875267"/>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GB" sz="2000" b="1" dirty="0">
                <a:solidFill>
                  <a:schemeClr val="tx1"/>
                </a:solidFill>
                <a:ea typeface="+mn-lt"/>
                <a:cs typeface="+mn-lt"/>
              </a:rPr>
              <a:t>ANN in Financial Forecasting</a:t>
            </a:r>
            <a:endParaRPr lang="tr-TR" sz="2000" dirty="0">
              <a:solidFill>
                <a:schemeClr val="tx1"/>
              </a:solidFill>
            </a:endParaRPr>
          </a:p>
          <a:p>
            <a:pPr marL="342900" indent="-342900" algn="just">
              <a:buFont typeface="Arial" panose="020B0604020202020204" pitchFamily="34" charset="0"/>
              <a:buChar char="•"/>
            </a:pPr>
            <a:r>
              <a:rPr lang="en-GB" sz="2000" dirty="0">
                <a:solidFill>
                  <a:schemeClr val="tx1"/>
                </a:solidFill>
                <a:ea typeface="+mn-lt"/>
                <a:cs typeface="+mn-lt"/>
              </a:rPr>
              <a:t>ANN is Increasingly Used in Finance</a:t>
            </a:r>
          </a:p>
          <a:p>
            <a:pPr algn="just"/>
            <a:r>
              <a:rPr lang="en-GB" sz="1400" dirty="0">
                <a:solidFill>
                  <a:schemeClr val="tx1"/>
                </a:solidFill>
                <a:ea typeface="+mn-lt"/>
                <a:cs typeface="+mn-lt"/>
              </a:rPr>
              <a:t>Neural networks are now common in financial forecasting due to their accuracy.</a:t>
            </a:r>
          </a:p>
          <a:p>
            <a:pPr marL="342900" indent="-342900" algn="just">
              <a:buFont typeface="Arial" panose="020B0604020202020204" pitchFamily="34" charset="0"/>
              <a:buChar char="•"/>
            </a:pPr>
            <a:r>
              <a:rPr lang="en-GB" sz="2000" dirty="0">
                <a:solidFill>
                  <a:schemeClr val="tx1"/>
                </a:solidFill>
                <a:ea typeface="+mn-lt"/>
                <a:cs typeface="+mn-lt"/>
              </a:rPr>
              <a:t>Strong at </a:t>
            </a:r>
            <a:r>
              <a:rPr lang="en-GB" sz="2000" dirty="0" err="1">
                <a:solidFill>
                  <a:schemeClr val="tx1"/>
                </a:solidFill>
                <a:ea typeface="+mn-lt"/>
                <a:cs typeface="+mn-lt"/>
              </a:rPr>
              <a:t>Modeling</a:t>
            </a:r>
            <a:r>
              <a:rPr lang="en-GB" sz="2000" dirty="0">
                <a:solidFill>
                  <a:schemeClr val="tx1"/>
                </a:solidFill>
                <a:ea typeface="+mn-lt"/>
                <a:cs typeface="+mn-lt"/>
              </a:rPr>
              <a:t> Non-linear, Multivariate Relationships</a:t>
            </a:r>
          </a:p>
          <a:p>
            <a:pPr algn="just"/>
            <a:r>
              <a:rPr lang="en-GB" sz="1400" dirty="0">
                <a:solidFill>
                  <a:schemeClr val="tx1"/>
                </a:solidFill>
                <a:ea typeface="+mn-lt"/>
                <a:cs typeface="+mn-lt"/>
              </a:rPr>
              <a:t>ANNs can handle multiple interacting features better than traditional models.</a:t>
            </a:r>
          </a:p>
          <a:p>
            <a:pPr marL="342900" indent="-342900" algn="just">
              <a:buFont typeface="Arial" panose="020B0604020202020204" pitchFamily="34" charset="0"/>
              <a:buChar char="•"/>
            </a:pPr>
            <a:r>
              <a:rPr lang="en-GB" sz="2000" dirty="0">
                <a:solidFill>
                  <a:schemeClr val="tx1"/>
                </a:solidFill>
                <a:ea typeface="+mn-lt"/>
                <a:cs typeface="+mn-lt"/>
              </a:rPr>
              <a:t>More Successful in Short-term Forecasting</a:t>
            </a:r>
          </a:p>
          <a:p>
            <a:pPr algn="just"/>
            <a:r>
              <a:rPr lang="en-US" sz="1400" dirty="0">
                <a:solidFill>
                  <a:schemeClr val="tx1"/>
                </a:solidFill>
              </a:rPr>
              <a:t>Especially for short-term</a:t>
            </a:r>
            <a:r>
              <a:rPr lang="tr-TR" sz="1400" dirty="0">
                <a:solidFill>
                  <a:schemeClr val="tx1"/>
                </a:solidFill>
              </a:rPr>
              <a:t> </a:t>
            </a:r>
            <a:r>
              <a:rPr lang="tr-TR" sz="1400" dirty="0" err="1">
                <a:solidFill>
                  <a:schemeClr val="tx1"/>
                </a:solidFill>
              </a:rPr>
              <a:t>behaviours</a:t>
            </a:r>
            <a:r>
              <a:rPr lang="en-US" sz="1400" dirty="0">
                <a:solidFill>
                  <a:schemeClr val="tx1"/>
                </a:solidFill>
              </a:rPr>
              <a:t>, neural networks </a:t>
            </a:r>
            <a:r>
              <a:rPr lang="tr-TR" sz="1400" dirty="0" err="1">
                <a:solidFill>
                  <a:schemeClr val="tx1"/>
                </a:solidFill>
              </a:rPr>
              <a:t>perform</a:t>
            </a:r>
            <a:r>
              <a:rPr lang="tr-TR" sz="1400" dirty="0">
                <a:solidFill>
                  <a:schemeClr val="tx1"/>
                </a:solidFill>
              </a:rPr>
              <a:t> </a:t>
            </a:r>
            <a:r>
              <a:rPr lang="tr-TR" sz="1400" dirty="0" err="1">
                <a:solidFill>
                  <a:schemeClr val="tx1"/>
                </a:solidFill>
              </a:rPr>
              <a:t>better</a:t>
            </a:r>
            <a:r>
              <a:rPr lang="tr-TR" sz="1400" dirty="0">
                <a:solidFill>
                  <a:schemeClr val="tx1"/>
                </a:solidFill>
              </a:rPr>
              <a:t> </a:t>
            </a:r>
            <a:r>
              <a:rPr lang="tr-TR" sz="1400" dirty="0" err="1">
                <a:solidFill>
                  <a:schemeClr val="tx1"/>
                </a:solidFill>
              </a:rPr>
              <a:t>than</a:t>
            </a:r>
            <a:r>
              <a:rPr lang="en-US" sz="1400" dirty="0">
                <a:solidFill>
                  <a:schemeClr val="tx1"/>
                </a:solidFill>
              </a:rPr>
              <a:t> classic methods.</a:t>
            </a: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p:txBody>
      </p:sp>
      <p:pic>
        <p:nvPicPr>
          <p:cNvPr id="9" name="Resim 8" descr="metin, diyagram, ekran görüntüsü, tasarım içeren bir resim&#10;&#10;Yapay zeka tarafından oluşturulmuş içerik yanlış olabilir.">
            <a:extLst>
              <a:ext uri="{FF2B5EF4-FFF2-40B4-BE49-F238E27FC236}">
                <a16:creationId xmlns:a16="http://schemas.microsoft.com/office/drawing/2014/main" id="{506E19F3-A5CF-2189-2970-1BEE653451D0}"/>
              </a:ext>
            </a:extLst>
          </p:cNvPr>
          <p:cNvPicPr>
            <a:picLocks noChangeAspect="1"/>
          </p:cNvPicPr>
          <p:nvPr/>
        </p:nvPicPr>
        <p:blipFill>
          <a:blip r:embed="rId2"/>
          <a:stretch>
            <a:fillRect/>
          </a:stretch>
        </p:blipFill>
        <p:spPr>
          <a:xfrm>
            <a:off x="6772835" y="2332785"/>
            <a:ext cx="5212977" cy="2842372"/>
          </a:xfrm>
          <a:prstGeom prst="rect">
            <a:avLst/>
          </a:prstGeom>
        </p:spPr>
      </p:pic>
    </p:spTree>
    <p:extLst>
      <p:ext uri="{BB962C8B-B14F-4D97-AF65-F5344CB8AC3E}">
        <p14:creationId xmlns:p14="http://schemas.microsoft.com/office/powerpoint/2010/main" val="3825457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0FBC296-AF91-8261-7E7F-478699BF9012}"/>
              </a:ext>
            </a:extLst>
          </p:cNvPr>
          <p:cNvSpPr>
            <a:spLocks noGrp="1"/>
          </p:cNvSpPr>
          <p:nvPr>
            <p:ph type="dt" sz="half" idx="10"/>
          </p:nvPr>
        </p:nvSpPr>
        <p:spPr/>
        <p:txBody>
          <a:bodyPr/>
          <a:lstStyle/>
          <a:p>
            <a:fld id="{CD7E6641-6982-4095-B4CB-EF8C13D82850}" type="datetime1">
              <a:rPr lang="tr-TR"/>
              <a:t>10.06.2025</a:t>
            </a:fld>
            <a:endParaRPr lang="en-US"/>
          </a:p>
        </p:txBody>
      </p:sp>
      <p:sp>
        <p:nvSpPr>
          <p:cNvPr id="5" name="Footer Placeholder 4">
            <a:extLst>
              <a:ext uri="{FF2B5EF4-FFF2-40B4-BE49-F238E27FC236}">
                <a16:creationId xmlns:a16="http://schemas.microsoft.com/office/drawing/2014/main" id="{F242EFA8-E074-F2E8-A713-A23F0FDD5A8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48F3E50-3B3A-459C-0666-673A3F97663C}"/>
              </a:ext>
            </a:extLst>
          </p:cNvPr>
          <p:cNvSpPr>
            <a:spLocks noGrp="1"/>
          </p:cNvSpPr>
          <p:nvPr>
            <p:ph type="sldNum" sz="quarter" idx="12"/>
          </p:nvPr>
        </p:nvSpPr>
        <p:spPr/>
        <p:txBody>
          <a:bodyPr/>
          <a:lstStyle/>
          <a:p>
            <a:fld id="{E30AF5A0-43BB-4336-8627-9123B9144D80}" type="slidenum">
              <a:rPr lang="en-US" dirty="0"/>
              <a:t>8</a:t>
            </a:fld>
            <a:endParaRPr lang="en-US"/>
          </a:p>
        </p:txBody>
      </p:sp>
      <p:sp>
        <p:nvSpPr>
          <p:cNvPr id="8" name="Text Placeholder 2">
            <a:extLst>
              <a:ext uri="{FF2B5EF4-FFF2-40B4-BE49-F238E27FC236}">
                <a16:creationId xmlns:a16="http://schemas.microsoft.com/office/drawing/2014/main" id="{BCE0736D-10AB-9184-97FB-A01DE575F687}"/>
              </a:ext>
            </a:extLst>
          </p:cNvPr>
          <p:cNvSpPr txBox="1">
            <a:spLocks/>
          </p:cNvSpPr>
          <p:nvPr/>
        </p:nvSpPr>
        <p:spPr>
          <a:xfrm>
            <a:off x="712546" y="1716785"/>
            <a:ext cx="5891979" cy="3875267"/>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GB" sz="2000" b="1" dirty="0">
                <a:solidFill>
                  <a:srgbClr val="000000"/>
                </a:solidFill>
                <a:ea typeface="+mn-lt"/>
                <a:cs typeface="+mn-lt"/>
              </a:rPr>
              <a:t>Past Studies on BIST 100</a:t>
            </a:r>
            <a:endParaRPr lang="tr-TR" dirty="0"/>
          </a:p>
          <a:p>
            <a:pPr marL="342900" indent="-342900" algn="just">
              <a:buFont typeface="Arial" panose="020B0604020202020204" pitchFamily="34" charset="0"/>
              <a:buChar char="•"/>
            </a:pPr>
            <a:r>
              <a:rPr lang="en-GB" sz="2000" dirty="0">
                <a:solidFill>
                  <a:srgbClr val="000000"/>
                </a:solidFill>
                <a:ea typeface="+mn-lt"/>
                <a:cs typeface="+mn-lt"/>
              </a:rPr>
              <a:t>Most </a:t>
            </a:r>
            <a:r>
              <a:rPr lang="tr-TR" sz="2000" dirty="0">
                <a:solidFill>
                  <a:srgbClr val="000000"/>
                </a:solidFill>
                <a:ea typeface="+mn-lt"/>
                <a:cs typeface="+mn-lt"/>
              </a:rPr>
              <a:t>S</a:t>
            </a:r>
            <a:r>
              <a:rPr lang="en-GB" sz="2000" dirty="0" err="1">
                <a:solidFill>
                  <a:srgbClr val="000000"/>
                </a:solidFill>
                <a:ea typeface="+mn-lt"/>
                <a:cs typeface="+mn-lt"/>
              </a:rPr>
              <a:t>tudies</a:t>
            </a:r>
            <a:r>
              <a:rPr lang="en-GB" sz="2000" dirty="0">
                <a:solidFill>
                  <a:srgbClr val="000000"/>
                </a:solidFill>
                <a:ea typeface="+mn-lt"/>
                <a:cs typeface="+mn-lt"/>
              </a:rPr>
              <a:t> are </a:t>
            </a:r>
            <a:r>
              <a:rPr lang="tr-TR" sz="2000" dirty="0">
                <a:solidFill>
                  <a:srgbClr val="000000"/>
                </a:solidFill>
                <a:ea typeface="+mn-lt"/>
                <a:cs typeface="+mn-lt"/>
              </a:rPr>
              <a:t>L</a:t>
            </a:r>
            <a:r>
              <a:rPr lang="en-GB" sz="2000" dirty="0" err="1">
                <a:solidFill>
                  <a:srgbClr val="000000"/>
                </a:solidFill>
                <a:ea typeface="+mn-lt"/>
                <a:cs typeface="+mn-lt"/>
              </a:rPr>
              <a:t>imited</a:t>
            </a:r>
            <a:r>
              <a:rPr lang="en-GB" sz="2000" dirty="0">
                <a:solidFill>
                  <a:srgbClr val="000000"/>
                </a:solidFill>
                <a:ea typeface="+mn-lt"/>
                <a:cs typeface="+mn-lt"/>
              </a:rPr>
              <a:t> in </a:t>
            </a:r>
            <a:r>
              <a:rPr lang="tr-TR" sz="2000" dirty="0">
                <a:solidFill>
                  <a:srgbClr val="000000"/>
                </a:solidFill>
                <a:ea typeface="+mn-lt"/>
                <a:cs typeface="+mn-lt"/>
              </a:rPr>
              <a:t>T</a:t>
            </a:r>
            <a:r>
              <a:rPr lang="en-GB" sz="2000" dirty="0" err="1">
                <a:solidFill>
                  <a:srgbClr val="000000"/>
                </a:solidFill>
                <a:ea typeface="+mn-lt"/>
                <a:cs typeface="+mn-lt"/>
              </a:rPr>
              <a:t>ime</a:t>
            </a:r>
            <a:r>
              <a:rPr lang="en-GB" sz="2000" dirty="0">
                <a:solidFill>
                  <a:srgbClr val="000000"/>
                </a:solidFill>
                <a:ea typeface="+mn-lt"/>
                <a:cs typeface="+mn-lt"/>
              </a:rPr>
              <a:t> and </a:t>
            </a:r>
            <a:r>
              <a:rPr lang="tr-TR" sz="2000" dirty="0">
                <a:solidFill>
                  <a:srgbClr val="000000"/>
                </a:solidFill>
                <a:ea typeface="+mn-lt"/>
                <a:cs typeface="+mn-lt"/>
              </a:rPr>
              <a:t>F</a:t>
            </a:r>
            <a:r>
              <a:rPr lang="en-GB" sz="2000" dirty="0" err="1">
                <a:solidFill>
                  <a:srgbClr val="000000"/>
                </a:solidFill>
                <a:ea typeface="+mn-lt"/>
                <a:cs typeface="+mn-lt"/>
              </a:rPr>
              <a:t>eatures</a:t>
            </a:r>
            <a:endParaRPr lang="en-GB" sz="2000" dirty="0">
              <a:solidFill>
                <a:srgbClr val="000000"/>
              </a:solidFill>
              <a:ea typeface="+mn-lt"/>
              <a:cs typeface="+mn-lt"/>
            </a:endParaRPr>
          </a:p>
          <a:p>
            <a:pPr algn="just"/>
            <a:r>
              <a:rPr lang="en-GB" sz="1400" dirty="0">
                <a:solidFill>
                  <a:srgbClr val="000000"/>
                </a:solidFill>
                <a:ea typeface="+mn-lt"/>
                <a:cs typeface="+mn-lt"/>
              </a:rPr>
              <a:t>Earlier research often used short datasets and lacked diverse inputs.</a:t>
            </a:r>
            <a:endParaRPr lang="en-GB" dirty="0"/>
          </a:p>
          <a:p>
            <a:pPr marL="342900" indent="-342900" algn="just">
              <a:buFont typeface="Arial" panose="020B0604020202020204" pitchFamily="34" charset="0"/>
              <a:buChar char="•"/>
            </a:pPr>
            <a:r>
              <a:rPr lang="en-GB" sz="2000" dirty="0">
                <a:solidFill>
                  <a:srgbClr val="000000"/>
                </a:solidFill>
                <a:ea typeface="+mn-lt"/>
                <a:cs typeface="+mn-lt"/>
              </a:rPr>
              <a:t>Use </a:t>
            </a:r>
            <a:r>
              <a:rPr lang="tr-TR" sz="2000" dirty="0">
                <a:solidFill>
                  <a:srgbClr val="000000"/>
                </a:solidFill>
                <a:ea typeface="+mn-lt"/>
                <a:cs typeface="+mn-lt"/>
              </a:rPr>
              <a:t>O</a:t>
            </a:r>
            <a:r>
              <a:rPr lang="en-GB" sz="2000" dirty="0" err="1">
                <a:solidFill>
                  <a:srgbClr val="000000"/>
                </a:solidFill>
                <a:ea typeface="+mn-lt"/>
                <a:cs typeface="+mn-lt"/>
              </a:rPr>
              <a:t>nly</a:t>
            </a:r>
            <a:r>
              <a:rPr lang="en-GB" sz="2000" dirty="0">
                <a:solidFill>
                  <a:srgbClr val="000000"/>
                </a:solidFill>
                <a:ea typeface="+mn-lt"/>
                <a:cs typeface="+mn-lt"/>
              </a:rPr>
              <a:t> </a:t>
            </a:r>
            <a:r>
              <a:rPr lang="tr-TR" sz="2000" dirty="0">
                <a:solidFill>
                  <a:srgbClr val="000000"/>
                </a:solidFill>
                <a:ea typeface="+mn-lt"/>
                <a:cs typeface="+mn-lt"/>
              </a:rPr>
              <a:t>O</a:t>
            </a:r>
            <a:r>
              <a:rPr lang="en-GB" sz="2000" dirty="0">
                <a:solidFill>
                  <a:srgbClr val="000000"/>
                </a:solidFill>
                <a:ea typeface="+mn-lt"/>
                <a:cs typeface="+mn-lt"/>
              </a:rPr>
              <a:t>ne </a:t>
            </a:r>
            <a:r>
              <a:rPr lang="tr-TR" sz="2000" dirty="0" err="1">
                <a:solidFill>
                  <a:srgbClr val="000000"/>
                </a:solidFill>
                <a:ea typeface="+mn-lt"/>
                <a:cs typeface="+mn-lt"/>
              </a:rPr>
              <a:t>Mo</a:t>
            </a:r>
            <a:r>
              <a:rPr lang="en-GB" sz="2000" dirty="0">
                <a:solidFill>
                  <a:srgbClr val="000000"/>
                </a:solidFill>
                <a:ea typeface="+mn-lt"/>
                <a:cs typeface="+mn-lt"/>
              </a:rPr>
              <a:t>del</a:t>
            </a:r>
          </a:p>
          <a:p>
            <a:pPr algn="just"/>
            <a:r>
              <a:rPr lang="en-GB" sz="1400" dirty="0">
                <a:solidFill>
                  <a:srgbClr val="000000"/>
                </a:solidFill>
                <a:ea typeface="+mn-lt"/>
                <a:cs typeface="+mn-lt"/>
              </a:rPr>
              <a:t>Many studies tested just one prediction model, missing </a:t>
            </a:r>
            <a:r>
              <a:rPr lang="en-GB" sz="1400" dirty="0" err="1">
                <a:solidFill>
                  <a:srgbClr val="000000"/>
                </a:solidFill>
                <a:ea typeface="+mn-lt"/>
                <a:cs typeface="+mn-lt"/>
              </a:rPr>
              <a:t>compa</a:t>
            </a:r>
            <a:r>
              <a:rPr lang="tr-TR" sz="1400" dirty="0" err="1">
                <a:solidFill>
                  <a:srgbClr val="000000"/>
                </a:solidFill>
                <a:ea typeface="+mn-lt"/>
                <a:cs typeface="+mn-lt"/>
              </a:rPr>
              <a:t>rison</a:t>
            </a:r>
            <a:r>
              <a:rPr lang="tr-TR" sz="1400" dirty="0">
                <a:solidFill>
                  <a:srgbClr val="000000"/>
                </a:solidFill>
                <a:ea typeface="+mn-lt"/>
                <a:cs typeface="+mn-lt"/>
              </a:rPr>
              <a:t> </a:t>
            </a:r>
            <a:r>
              <a:rPr lang="tr-TR" sz="1400" dirty="0" err="1">
                <a:solidFill>
                  <a:srgbClr val="000000"/>
                </a:solidFill>
                <a:ea typeface="+mn-lt"/>
                <a:cs typeface="+mn-lt"/>
              </a:rPr>
              <a:t>chance</a:t>
            </a:r>
            <a:r>
              <a:rPr lang="en-GB" sz="1400" dirty="0">
                <a:solidFill>
                  <a:srgbClr val="000000"/>
                </a:solidFill>
                <a:ea typeface="+mn-lt"/>
                <a:cs typeface="+mn-lt"/>
              </a:rPr>
              <a:t>.</a:t>
            </a:r>
            <a:endParaRPr lang="en-GB" dirty="0"/>
          </a:p>
          <a:p>
            <a:pPr marL="342900" indent="-342900" algn="just">
              <a:buFont typeface="Arial" panose="020B0604020202020204" pitchFamily="34" charset="0"/>
              <a:buChar char="•"/>
            </a:pPr>
            <a:r>
              <a:rPr lang="en-GB" sz="2000" dirty="0">
                <a:solidFill>
                  <a:srgbClr val="000000"/>
                </a:solidFill>
                <a:ea typeface="+mn-lt"/>
                <a:cs typeface="+mn-lt"/>
              </a:rPr>
              <a:t>Lack </a:t>
            </a:r>
            <a:r>
              <a:rPr lang="tr-TR" sz="2000" dirty="0">
                <a:solidFill>
                  <a:srgbClr val="000000"/>
                </a:solidFill>
                <a:ea typeface="+mn-lt"/>
                <a:cs typeface="+mn-lt"/>
              </a:rPr>
              <a:t>F</a:t>
            </a:r>
            <a:r>
              <a:rPr lang="en-GB" sz="2000" dirty="0" err="1">
                <a:solidFill>
                  <a:srgbClr val="000000"/>
                </a:solidFill>
                <a:ea typeface="+mn-lt"/>
                <a:cs typeface="+mn-lt"/>
              </a:rPr>
              <a:t>lexibility</a:t>
            </a:r>
            <a:r>
              <a:rPr lang="en-GB" sz="2000" dirty="0">
                <a:solidFill>
                  <a:srgbClr val="000000"/>
                </a:solidFill>
                <a:ea typeface="+mn-lt"/>
                <a:cs typeface="+mn-lt"/>
              </a:rPr>
              <a:t> for </a:t>
            </a:r>
            <a:r>
              <a:rPr lang="tr-TR" sz="2000" dirty="0">
                <a:solidFill>
                  <a:srgbClr val="000000"/>
                </a:solidFill>
                <a:ea typeface="+mn-lt"/>
                <a:cs typeface="+mn-lt"/>
              </a:rPr>
              <a:t>R</a:t>
            </a:r>
            <a:r>
              <a:rPr lang="en-GB" sz="2000" dirty="0" err="1">
                <a:solidFill>
                  <a:srgbClr val="000000"/>
                </a:solidFill>
                <a:ea typeface="+mn-lt"/>
                <a:cs typeface="+mn-lt"/>
              </a:rPr>
              <a:t>eal</a:t>
            </a:r>
            <a:r>
              <a:rPr lang="en-GB" sz="2000" dirty="0">
                <a:solidFill>
                  <a:srgbClr val="000000"/>
                </a:solidFill>
                <a:ea typeface="+mn-lt"/>
                <a:cs typeface="+mn-lt"/>
              </a:rPr>
              <a:t>-</a:t>
            </a:r>
            <a:r>
              <a:rPr lang="tr-TR" sz="2000" dirty="0">
                <a:solidFill>
                  <a:srgbClr val="000000"/>
                </a:solidFill>
                <a:ea typeface="+mn-lt"/>
                <a:cs typeface="+mn-lt"/>
              </a:rPr>
              <a:t>W</a:t>
            </a:r>
            <a:r>
              <a:rPr lang="en-GB" sz="2000" dirty="0" err="1">
                <a:solidFill>
                  <a:srgbClr val="000000"/>
                </a:solidFill>
                <a:ea typeface="+mn-lt"/>
                <a:cs typeface="+mn-lt"/>
              </a:rPr>
              <a:t>orld</a:t>
            </a:r>
            <a:r>
              <a:rPr lang="en-GB" sz="2000" dirty="0">
                <a:solidFill>
                  <a:srgbClr val="000000"/>
                </a:solidFill>
                <a:ea typeface="+mn-lt"/>
                <a:cs typeface="+mn-lt"/>
              </a:rPr>
              <a:t> </a:t>
            </a:r>
            <a:r>
              <a:rPr lang="tr-TR" sz="2000" dirty="0">
                <a:solidFill>
                  <a:srgbClr val="000000"/>
                </a:solidFill>
                <a:ea typeface="+mn-lt"/>
                <a:cs typeface="+mn-lt"/>
              </a:rPr>
              <a:t>U</a:t>
            </a:r>
            <a:r>
              <a:rPr lang="en-GB" sz="2000" dirty="0">
                <a:solidFill>
                  <a:srgbClr val="000000"/>
                </a:solidFill>
                <a:ea typeface="+mn-lt"/>
                <a:cs typeface="+mn-lt"/>
              </a:rPr>
              <a:t>se</a:t>
            </a:r>
          </a:p>
          <a:p>
            <a:pPr algn="just"/>
            <a:r>
              <a:rPr lang="en-GB" sz="1400" dirty="0">
                <a:solidFill>
                  <a:srgbClr val="000000"/>
                </a:solidFill>
                <a:ea typeface="+mn-lt"/>
                <a:cs typeface="+mn-lt"/>
              </a:rPr>
              <a:t>Models not tested on real-world-like conditions often fail in practice.</a:t>
            </a:r>
            <a:endParaRPr lang="en-GB" dirty="0">
              <a:solidFill>
                <a:srgbClr val="000000"/>
              </a:solidFill>
            </a:endParaRPr>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p:txBody>
      </p:sp>
      <p:pic>
        <p:nvPicPr>
          <p:cNvPr id="10" name="Resim 9" descr="Majorelle Blue, bina, mavi, gökdelen içeren bir resim&#10;&#10;Yapay zeka tarafından oluşturulmuş içerik yanlış olabilir.">
            <a:extLst>
              <a:ext uri="{FF2B5EF4-FFF2-40B4-BE49-F238E27FC236}">
                <a16:creationId xmlns:a16="http://schemas.microsoft.com/office/drawing/2014/main" id="{2EDFCD65-B427-DA30-F7B6-C884CFA91068}"/>
              </a:ext>
            </a:extLst>
          </p:cNvPr>
          <p:cNvPicPr>
            <a:picLocks noChangeAspect="1"/>
          </p:cNvPicPr>
          <p:nvPr/>
        </p:nvPicPr>
        <p:blipFill>
          <a:blip r:embed="rId2"/>
          <a:stretch>
            <a:fillRect/>
          </a:stretch>
        </p:blipFill>
        <p:spPr>
          <a:xfrm>
            <a:off x="6591300" y="1716741"/>
            <a:ext cx="5273489" cy="3032313"/>
          </a:xfrm>
          <a:prstGeom prst="rect">
            <a:avLst/>
          </a:prstGeom>
          <a:ln>
            <a:solidFill>
              <a:schemeClr val="tx1"/>
            </a:solidFill>
          </a:ln>
        </p:spPr>
      </p:pic>
    </p:spTree>
    <p:extLst>
      <p:ext uri="{BB962C8B-B14F-4D97-AF65-F5344CB8AC3E}">
        <p14:creationId xmlns:p14="http://schemas.microsoft.com/office/powerpoint/2010/main" val="339151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0F5C9-58BD-59B8-E69C-0E3C3EE8737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E01C563-195E-AB76-4E06-6645FECF18AA}"/>
              </a:ext>
            </a:extLst>
          </p:cNvPr>
          <p:cNvSpPr>
            <a:spLocks noGrp="1"/>
          </p:cNvSpPr>
          <p:nvPr>
            <p:ph type="dt" sz="half" idx="10"/>
          </p:nvPr>
        </p:nvSpPr>
        <p:spPr/>
        <p:txBody>
          <a:bodyPr/>
          <a:lstStyle/>
          <a:p>
            <a:fld id="{CD7E6641-6982-4095-B4CB-EF8C13D82850}" type="datetime1">
              <a:rPr lang="tr-TR"/>
              <a:t>10.06.2025</a:t>
            </a:fld>
            <a:endParaRPr lang="en-US"/>
          </a:p>
        </p:txBody>
      </p:sp>
      <p:sp>
        <p:nvSpPr>
          <p:cNvPr id="5" name="Footer Placeholder 4">
            <a:extLst>
              <a:ext uri="{FF2B5EF4-FFF2-40B4-BE49-F238E27FC236}">
                <a16:creationId xmlns:a16="http://schemas.microsoft.com/office/drawing/2014/main" id="{3B64F014-21E7-6BF4-6275-5800454CA7A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5FB8C67-FFD8-4EE6-0A27-DEDB22E66955}"/>
              </a:ext>
            </a:extLst>
          </p:cNvPr>
          <p:cNvSpPr>
            <a:spLocks noGrp="1"/>
          </p:cNvSpPr>
          <p:nvPr>
            <p:ph type="sldNum" sz="quarter" idx="12"/>
          </p:nvPr>
        </p:nvSpPr>
        <p:spPr/>
        <p:txBody>
          <a:bodyPr/>
          <a:lstStyle/>
          <a:p>
            <a:fld id="{E30AF5A0-43BB-4336-8627-9123B9144D80}" type="slidenum">
              <a:rPr lang="en-US" dirty="0"/>
              <a:t>9</a:t>
            </a:fld>
            <a:endParaRPr lang="en-US"/>
          </a:p>
        </p:txBody>
      </p:sp>
      <p:sp>
        <p:nvSpPr>
          <p:cNvPr id="8" name="Text Placeholder 2">
            <a:extLst>
              <a:ext uri="{FF2B5EF4-FFF2-40B4-BE49-F238E27FC236}">
                <a16:creationId xmlns:a16="http://schemas.microsoft.com/office/drawing/2014/main" id="{53141C2A-1F94-BE8D-9E6C-EE43E71A57D6}"/>
              </a:ext>
            </a:extLst>
          </p:cNvPr>
          <p:cNvSpPr txBox="1">
            <a:spLocks/>
          </p:cNvSpPr>
          <p:nvPr/>
        </p:nvSpPr>
        <p:spPr>
          <a:xfrm>
            <a:off x="712546" y="1716785"/>
            <a:ext cx="5891979" cy="3875267"/>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GB" sz="2000" b="1" dirty="0">
                <a:solidFill>
                  <a:srgbClr val="000000"/>
                </a:solidFill>
                <a:ea typeface="+mn-lt"/>
                <a:cs typeface="+mn-lt"/>
              </a:rPr>
              <a:t>Deep Learning Strategies in the Literature</a:t>
            </a:r>
            <a:endParaRPr lang="tr-TR" dirty="0"/>
          </a:p>
          <a:p>
            <a:pPr marL="342900" indent="-342900" algn="just">
              <a:buFont typeface="Arial" panose="020B0604020202020204" pitchFamily="34" charset="0"/>
              <a:buChar char="•"/>
            </a:pPr>
            <a:r>
              <a:rPr lang="en-GB" sz="2000" dirty="0">
                <a:solidFill>
                  <a:srgbClr val="000000"/>
                </a:solidFill>
                <a:ea typeface="+mn-lt"/>
                <a:cs typeface="+mn-lt"/>
              </a:rPr>
              <a:t>LSTM and GRU Outperform Classical Models</a:t>
            </a:r>
            <a:endParaRPr lang="en-GB" dirty="0"/>
          </a:p>
          <a:p>
            <a:pPr algn="just"/>
            <a:r>
              <a:rPr lang="en-GB" sz="1400" dirty="0">
                <a:solidFill>
                  <a:srgbClr val="000000"/>
                </a:solidFill>
                <a:ea typeface="+mn-lt"/>
                <a:cs typeface="+mn-lt"/>
              </a:rPr>
              <a:t>These deep learning models handle complex temporal patterns better.</a:t>
            </a:r>
            <a:endParaRPr lang="en-GB" dirty="0"/>
          </a:p>
          <a:p>
            <a:pPr marL="342900" indent="-342900" algn="just">
              <a:buFont typeface="Arial" panose="020B0604020202020204" pitchFamily="34" charset="0"/>
              <a:buChar char="•"/>
            </a:pPr>
            <a:r>
              <a:rPr lang="en-GB" sz="2000" dirty="0">
                <a:solidFill>
                  <a:srgbClr val="000000"/>
                </a:solidFill>
                <a:ea typeface="+mn-lt"/>
                <a:cs typeface="+mn-lt"/>
              </a:rPr>
              <a:t>Better at Learning Time Dependencies</a:t>
            </a:r>
          </a:p>
          <a:p>
            <a:pPr algn="just"/>
            <a:r>
              <a:rPr lang="en-GB" sz="1400" dirty="0">
                <a:solidFill>
                  <a:srgbClr val="000000"/>
                </a:solidFill>
                <a:ea typeface="+mn-lt"/>
                <a:cs typeface="+mn-lt"/>
              </a:rPr>
              <a:t>They remember past information more effectively than traditional approaches.</a:t>
            </a:r>
            <a:endParaRPr lang="en-GB" dirty="0"/>
          </a:p>
          <a:p>
            <a:pPr marL="342900" indent="-342900" algn="just">
              <a:buFont typeface="Arial" panose="020B0604020202020204" pitchFamily="34" charset="0"/>
              <a:buChar char="•"/>
            </a:pPr>
            <a:r>
              <a:rPr lang="en-GB" sz="2000" dirty="0">
                <a:solidFill>
                  <a:srgbClr val="000000"/>
                </a:solidFill>
                <a:ea typeface="+mn-lt"/>
                <a:cs typeface="+mn-lt"/>
              </a:rPr>
              <a:t>Success in Volatile </a:t>
            </a:r>
            <a:r>
              <a:rPr lang="tr-TR" sz="2000" dirty="0">
                <a:solidFill>
                  <a:srgbClr val="000000"/>
                </a:solidFill>
                <a:ea typeface="+mn-lt"/>
                <a:cs typeface="+mn-lt"/>
              </a:rPr>
              <a:t>Se</a:t>
            </a:r>
            <a:r>
              <a:rPr lang="en-GB" sz="2000" dirty="0" err="1">
                <a:solidFill>
                  <a:srgbClr val="000000"/>
                </a:solidFill>
                <a:ea typeface="+mn-lt"/>
                <a:cs typeface="+mn-lt"/>
              </a:rPr>
              <a:t>ries</a:t>
            </a:r>
            <a:r>
              <a:rPr lang="en-GB" sz="2000" dirty="0">
                <a:solidFill>
                  <a:srgbClr val="000000"/>
                </a:solidFill>
                <a:ea typeface="+mn-lt"/>
                <a:cs typeface="+mn-lt"/>
              </a:rPr>
              <a:t> </a:t>
            </a:r>
            <a:r>
              <a:rPr lang="tr-TR" sz="2000" dirty="0" err="1">
                <a:solidFill>
                  <a:srgbClr val="000000"/>
                </a:solidFill>
                <a:ea typeface="+mn-lt"/>
                <a:cs typeface="+mn-lt"/>
              </a:rPr>
              <a:t>Li</a:t>
            </a:r>
            <a:r>
              <a:rPr lang="en-GB" sz="2000" dirty="0" err="1">
                <a:solidFill>
                  <a:srgbClr val="000000"/>
                </a:solidFill>
                <a:ea typeface="+mn-lt"/>
                <a:cs typeface="+mn-lt"/>
              </a:rPr>
              <a:t>ke</a:t>
            </a:r>
            <a:r>
              <a:rPr lang="en-GB" sz="2000" dirty="0">
                <a:solidFill>
                  <a:srgbClr val="000000"/>
                </a:solidFill>
                <a:ea typeface="+mn-lt"/>
                <a:cs typeface="+mn-lt"/>
              </a:rPr>
              <a:t> </a:t>
            </a:r>
            <a:r>
              <a:rPr lang="tr-TR" sz="2000" dirty="0">
                <a:solidFill>
                  <a:srgbClr val="000000"/>
                </a:solidFill>
                <a:ea typeface="+mn-lt"/>
                <a:cs typeface="+mn-lt"/>
              </a:rPr>
              <a:t>S</a:t>
            </a:r>
            <a:r>
              <a:rPr lang="en-GB" sz="2000" dirty="0">
                <a:solidFill>
                  <a:srgbClr val="000000"/>
                </a:solidFill>
                <a:ea typeface="+mn-lt"/>
                <a:cs typeface="+mn-lt"/>
              </a:rPr>
              <a:t>tock </a:t>
            </a:r>
            <a:r>
              <a:rPr lang="tr-TR" sz="2000" dirty="0">
                <a:solidFill>
                  <a:srgbClr val="000000"/>
                </a:solidFill>
                <a:ea typeface="+mn-lt"/>
                <a:cs typeface="+mn-lt"/>
              </a:rPr>
              <a:t>P</a:t>
            </a:r>
            <a:r>
              <a:rPr lang="en-GB" sz="2000" dirty="0" err="1">
                <a:solidFill>
                  <a:srgbClr val="000000"/>
                </a:solidFill>
                <a:ea typeface="+mn-lt"/>
                <a:cs typeface="+mn-lt"/>
              </a:rPr>
              <a:t>rices</a:t>
            </a:r>
            <a:endParaRPr lang="en-GB" sz="2000" dirty="0">
              <a:solidFill>
                <a:srgbClr val="000000"/>
              </a:solidFill>
              <a:ea typeface="+mn-lt"/>
              <a:cs typeface="+mn-lt"/>
            </a:endParaRPr>
          </a:p>
          <a:p>
            <a:pPr algn="just"/>
            <a:r>
              <a:rPr lang="en-GB" sz="1400" dirty="0">
                <a:solidFill>
                  <a:srgbClr val="000000"/>
                </a:solidFill>
                <a:ea typeface="+mn-lt"/>
                <a:cs typeface="+mn-lt"/>
              </a:rPr>
              <a:t>They are robust to noise and sudden </a:t>
            </a:r>
            <a:r>
              <a:rPr lang="tr-TR" sz="1400" dirty="0" err="1">
                <a:solidFill>
                  <a:srgbClr val="000000"/>
                </a:solidFill>
                <a:ea typeface="+mn-lt"/>
                <a:cs typeface="+mn-lt"/>
              </a:rPr>
              <a:t>changes</a:t>
            </a:r>
            <a:r>
              <a:rPr lang="tr-TR" sz="1400" dirty="0">
                <a:solidFill>
                  <a:srgbClr val="000000"/>
                </a:solidFill>
                <a:ea typeface="+mn-lt"/>
                <a:cs typeface="+mn-lt"/>
              </a:rPr>
              <a:t> </a:t>
            </a:r>
            <a:r>
              <a:rPr lang="en-GB" sz="1400" dirty="0">
                <a:solidFill>
                  <a:srgbClr val="000000"/>
                </a:solidFill>
                <a:ea typeface="+mn-lt"/>
                <a:cs typeface="+mn-lt"/>
              </a:rPr>
              <a:t>in financial data.</a:t>
            </a:r>
            <a:endParaRPr lang="en-GB" dirty="0"/>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p:txBody>
      </p:sp>
      <p:pic>
        <p:nvPicPr>
          <p:cNvPr id="2" name="Resim 1" descr="taslak, çizim içeren bir resim&#10;&#10;Yapay zeka tarafından oluşturulmuş içerik yanlış olabilir.">
            <a:extLst>
              <a:ext uri="{FF2B5EF4-FFF2-40B4-BE49-F238E27FC236}">
                <a16:creationId xmlns:a16="http://schemas.microsoft.com/office/drawing/2014/main" id="{9953411B-52D4-D2E4-1B83-974629D55DF4}"/>
              </a:ext>
            </a:extLst>
          </p:cNvPr>
          <p:cNvPicPr>
            <a:picLocks noChangeAspect="1"/>
          </p:cNvPicPr>
          <p:nvPr/>
        </p:nvPicPr>
        <p:blipFill>
          <a:blip r:embed="rId2"/>
          <a:stretch>
            <a:fillRect/>
          </a:stretch>
        </p:blipFill>
        <p:spPr>
          <a:xfrm>
            <a:off x="7129060" y="1466127"/>
            <a:ext cx="4128304" cy="4128304"/>
          </a:xfrm>
          <a:prstGeom prst="rect">
            <a:avLst/>
          </a:prstGeom>
          <a:ln>
            <a:solidFill>
              <a:schemeClr val="tx1"/>
            </a:solidFill>
          </a:ln>
        </p:spPr>
      </p:pic>
    </p:spTree>
    <p:extLst>
      <p:ext uri="{BB962C8B-B14F-4D97-AF65-F5344CB8AC3E}">
        <p14:creationId xmlns:p14="http://schemas.microsoft.com/office/powerpoint/2010/main" val="2737087862"/>
      </p:ext>
    </p:extLst>
  </p:cSld>
  <p:clrMapOvr>
    <a:masterClrMapping/>
  </p:clrMapOvr>
</p:sld>
</file>

<file path=ppt/theme/theme1.xml><?xml version="1.0" encoding="utf-8"?>
<a:theme xmlns:a="http://schemas.openxmlformats.org/drawingml/2006/main" name="ChronicleVTI">
  <a:themeElements>
    <a:clrScheme name="ChronicleVTI">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hronicleVTI">
      <a:majorFont>
        <a:latin typeface="Univers Condensed"/>
        <a:ea typeface=""/>
        <a:cs typeface=""/>
      </a:majorFont>
      <a:minorFont>
        <a:latin typeface="Calisto MT" panose="02040603050505030304"/>
        <a:ea typeface=""/>
        <a:cs typeface=""/>
      </a:minorFont>
    </a:fontScheme>
    <a:fmtScheme name="Chronicl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34FD3B1-53CD-4A5C-943C-C44DFF248C3E}" vid="{19A790DA-2E4D-4134-98A6-7DECB1A1B842}"/>
    </a:ext>
  </a:extLst>
</a:theme>
</file>

<file path=docProps/app.xml><?xml version="1.0" encoding="utf-8"?>
<Properties xmlns="http://schemas.openxmlformats.org/officeDocument/2006/extended-properties" xmlns:vt="http://schemas.openxmlformats.org/officeDocument/2006/docPropsVTypes">
  <Template/>
  <TotalTime>58</TotalTime>
  <Words>2746</Words>
  <Application>Microsoft Office PowerPoint</Application>
  <PresentationFormat>Widescreen</PresentationFormat>
  <Paragraphs>612</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Calisto MT</vt:lpstr>
      <vt:lpstr>Univers Condensed</vt:lpstr>
      <vt:lpstr>ChronicleVTI</vt:lpstr>
      <vt:lpstr>BIST 100 INDEX PREDıCTIOn</vt:lpstr>
      <vt:lpstr>cOnTENTS</vt:lpstr>
      <vt:lpstr>ı. INTRODUCTIOn</vt:lpstr>
      <vt:lpstr>PowerPoint Presentation</vt:lpstr>
      <vt:lpstr>PowerPoint Presentation</vt:lpstr>
      <vt:lpstr>PowerPoint Presentation</vt:lpstr>
      <vt:lpstr>Iı. LıtERATURE REVIEW</vt:lpstr>
      <vt:lpstr>PowerPoint Presentation</vt:lpstr>
      <vt:lpstr>PowerPoint Presentation</vt:lpstr>
      <vt:lpstr>PowerPoint Presentation</vt:lpstr>
      <vt:lpstr>PowerPoint Presentation</vt:lpstr>
      <vt:lpstr>Iıı. dataset</vt:lpstr>
      <vt:lpstr>Feature Groups</vt:lpstr>
      <vt:lpstr>Data Cleaning &amp; Engineering</vt:lpstr>
      <vt:lpstr>Scaling &amp; Model Readiness</vt:lpstr>
      <vt:lpstr>Iv. System modeL</vt:lpstr>
      <vt:lpstr>Quantitative Evaluation Metrics</vt:lpstr>
      <vt:lpstr>PowerPoint Presentation</vt:lpstr>
      <vt:lpstr>LSTM Architecture</vt:lpstr>
      <vt:lpstr>GRU Architecture</vt:lpstr>
      <vt:lpstr>Polynomial Regression Baseline</vt:lpstr>
      <vt:lpstr>Training Protocol</vt:lpstr>
      <vt:lpstr>Qualitative Diagnostics</vt:lpstr>
      <vt:lpstr>V. PROPOSED APPROACH</vt:lpstr>
      <vt:lpstr>WALK-FORWARD ANALYSIS</vt:lpstr>
      <vt:lpstr>WALK-FORWARD ANALYSIS</vt:lpstr>
      <vt:lpstr>PROPOSED APPROACH FOR 1-day predıctıons</vt:lpstr>
      <vt:lpstr>PROPOSED APPROACH FOR 15-day predıctıons</vt:lpstr>
      <vt:lpstr>PROPOSED APPROACH FOR 15-day predıctıons</vt:lpstr>
      <vt:lpstr>PROPOSED APPROACH FOR 15-day predıctıons</vt:lpstr>
      <vt:lpstr>PROPOSED APPROACH FOR 15-day predıctıons</vt:lpstr>
      <vt:lpstr>VI. COMPARASION OF models and numerıcal values</vt:lpstr>
      <vt:lpstr>1 Day PREDICTIONS, lstm</vt:lpstr>
      <vt:lpstr>1-Day PREDICTIONS, lstm</vt:lpstr>
      <vt:lpstr>1-Day PREDICTIONS, GRU</vt:lpstr>
      <vt:lpstr>1-Day PREDICTIONS, GRU</vt:lpstr>
      <vt:lpstr>1-Day PREDICTIONS, POLYNOMIAL REGRESSION</vt:lpstr>
      <vt:lpstr>1-Day PREDICTIONS, POLYNOMIAL REGRESSION</vt:lpstr>
      <vt:lpstr>COMPARISON, 1-day predıctıons</vt:lpstr>
      <vt:lpstr>15 Day PREDICTIONS, LSTM</vt:lpstr>
      <vt:lpstr>15-Day PREDICTIONS, LSTM</vt:lpstr>
      <vt:lpstr>15-Day PREDICTIONS, GRU</vt:lpstr>
      <vt:lpstr>15 Day PREDICTIONS, gru</vt:lpstr>
      <vt:lpstr>15-Day PREDICTIONS, POLYNOMIAL REGRESSION</vt:lpstr>
      <vt:lpstr>15-Day PREDICTIONS, POLYNOMIAL REGRESSION</vt:lpstr>
      <vt:lpstr>COMPARISON, 15-day predıctıons</vt:lpstr>
      <vt:lpstr>VIı. COnclusıon</vt:lpstr>
      <vt:lpstr>conclusıon</vt:lpstr>
      <vt:lpstr>Thank you for lIstenIng to our presentatIon and for your tIme to joIn us.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Necati Vural</cp:lastModifiedBy>
  <cp:revision>14</cp:revision>
  <dcterms:created xsi:type="dcterms:W3CDTF">2012-08-15T22:53:30Z</dcterms:created>
  <dcterms:modified xsi:type="dcterms:W3CDTF">2025-06-10T10:19:54Z</dcterms:modified>
</cp:coreProperties>
</file>